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7" r:id="rId1"/>
  </p:sldMasterIdLst>
  <p:notesMasterIdLst>
    <p:notesMasterId r:id="rId40"/>
  </p:notesMasterIdLst>
  <p:handoutMasterIdLst>
    <p:handoutMasterId r:id="rId41"/>
  </p:handoutMasterIdLst>
  <p:sldIdLst>
    <p:sldId id="444" r:id="rId2"/>
    <p:sldId id="448" r:id="rId3"/>
    <p:sldId id="445" r:id="rId4"/>
    <p:sldId id="447" r:id="rId5"/>
    <p:sldId id="449" r:id="rId6"/>
    <p:sldId id="450" r:id="rId7"/>
    <p:sldId id="451" r:id="rId8"/>
    <p:sldId id="456" r:id="rId9"/>
    <p:sldId id="455" r:id="rId10"/>
    <p:sldId id="453" r:id="rId11"/>
    <p:sldId id="457" r:id="rId12"/>
    <p:sldId id="458" r:id="rId13"/>
    <p:sldId id="459" r:id="rId14"/>
    <p:sldId id="460" r:id="rId15"/>
    <p:sldId id="461" r:id="rId16"/>
    <p:sldId id="463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2" r:id="rId26"/>
    <p:sldId id="471" r:id="rId27"/>
    <p:sldId id="473" r:id="rId28"/>
    <p:sldId id="474" r:id="rId29"/>
    <p:sldId id="475" r:id="rId30"/>
    <p:sldId id="476" r:id="rId31"/>
    <p:sldId id="478" r:id="rId32"/>
    <p:sldId id="287" r:id="rId33"/>
    <p:sldId id="288" r:id="rId34"/>
    <p:sldId id="289" r:id="rId35"/>
    <p:sldId id="479" r:id="rId36"/>
    <p:sldId id="480" r:id="rId37"/>
    <p:sldId id="481" r:id="rId38"/>
    <p:sldId id="482" r:id="rId39"/>
  </p:sldIdLst>
  <p:sldSz cx="9144000" cy="6858000" type="letter"/>
  <p:notesSz cx="7104063" cy="10234613"/>
  <p:custDataLst>
    <p:tags r:id="rId4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62F88F-C508-4D5A-9BEF-14F48E3AFF2E}">
          <p14:sldIdLst>
            <p14:sldId id="444"/>
            <p14:sldId id="448"/>
            <p14:sldId id="445"/>
            <p14:sldId id="447"/>
            <p14:sldId id="449"/>
            <p14:sldId id="450"/>
            <p14:sldId id="451"/>
            <p14:sldId id="456"/>
            <p14:sldId id="455"/>
            <p14:sldId id="453"/>
            <p14:sldId id="457"/>
            <p14:sldId id="458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78"/>
            <p14:sldId id="287"/>
            <p14:sldId id="288"/>
            <p14:sldId id="289"/>
            <p14:sldId id="479"/>
            <p14:sldId id="480"/>
            <p14:sldId id="481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9375B"/>
    <a:srgbClr val="333399"/>
    <a:srgbClr val="070064"/>
    <a:srgbClr val="BF1191"/>
    <a:srgbClr val="951F7F"/>
    <a:srgbClr val="C329A6"/>
    <a:srgbClr val="996633"/>
    <a:srgbClr val="FFCC00"/>
    <a:srgbClr val="2525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2446" autoAdjust="0"/>
  </p:normalViewPr>
  <p:slideViewPr>
    <p:cSldViewPr snapToGrid="0">
      <p:cViewPr varScale="1">
        <p:scale>
          <a:sx n="68" d="100"/>
          <a:sy n="68" d="100"/>
        </p:scale>
        <p:origin x="1650" y="66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996" y="90"/>
      </p:cViewPr>
      <p:guideLst>
        <p:guide orient="horz" pos="3221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779731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11829" y="0"/>
            <a:ext cx="169223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D068B-BA4C-407E-9F02-D48656DCD747}" type="datetime1">
              <a:rPr lang="en-US" smtClean="0"/>
              <a:t>11/7/2024</a:t>
            </a:fld>
            <a:endParaRPr lang="de-DE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3946"/>
            <a:ext cx="379259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6521" y="9723946"/>
            <a:ext cx="3077542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E607916-E476-49D1-9881-0CE01C157AF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" y="969284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1" y="37972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4519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9269" y="170222"/>
            <a:ext cx="5050156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43809" y="170222"/>
            <a:ext cx="152135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17843B-419B-4348-87FD-F8F5051D43BD}" type="datetime1">
              <a:rPr lang="en-US" smtClean="0"/>
              <a:t>11/7/2024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3300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82905" y="4859518"/>
            <a:ext cx="4738254" cy="460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9269" y="9892531"/>
            <a:ext cx="5536259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86319" y="9892531"/>
            <a:ext cx="97884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3213739-D4F6-4D57-AFF2-08BEC86F94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5125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90500" indent="-1905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82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ectrolyte" TargetMode="External"/><Relationship Id="rId3" Type="http://schemas.openxmlformats.org/officeDocument/2006/relationships/hyperlink" Target="https://en.wikipedia.org/wiki/Physics" TargetMode="External"/><Relationship Id="rId7" Type="http://schemas.openxmlformats.org/officeDocument/2006/relationships/hyperlink" Target="https://en.wikipedia.org/wiki/Plasma_(physics)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luid" TargetMode="External"/><Relationship Id="rId11" Type="http://schemas.openxmlformats.org/officeDocument/2006/relationships/hyperlink" Target="https://en.wikipedia.org/wiki/Metal" TargetMode="External"/><Relationship Id="rId5" Type="http://schemas.openxmlformats.org/officeDocument/2006/relationships/hyperlink" Target="https://en.wikipedia.org/wiki/Electric_charge" TargetMode="External"/><Relationship Id="rId10" Type="http://schemas.openxmlformats.org/officeDocument/2006/relationships/hyperlink" Target="https://en.wikipedia.org/wiki/Semiconductor" TargetMode="External"/><Relationship Id="rId4" Type="http://schemas.openxmlformats.org/officeDocument/2006/relationships/hyperlink" Target="https://en.wikipedia.org/wiki/Electric_field" TargetMode="External"/><Relationship Id="rId9" Type="http://schemas.openxmlformats.org/officeDocument/2006/relationships/hyperlink" Target="https://en.wikipedia.org/wiki/Charge_carrier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549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anomalous dispersion</a:t>
            </a:r>
          </a:p>
          <a:p>
            <a:r>
              <a:rPr lang="en-US" dirty="0"/>
              <a:t>Dispersion that occurs when the medium's index of refraction decreases as the frequency of the propagating light increases. For a given medium, some wavelength ranges may produce anomalous dispersion while others produce normal dispersion.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Physics"/>
              </a:rPr>
              <a:t>physics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screening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damping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Electric field"/>
              </a:rPr>
              <a:t>electric fields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caused by the presence of mobile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Electric charge"/>
              </a:rPr>
              <a:t>charge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carriers. It is an important part of the behavior of charge-carrying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Fluid"/>
              </a:rPr>
              <a:t>fluids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such as ionized gases (classical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7" tooltip="Plasma (physics)"/>
              </a:rPr>
              <a:t>plasmas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Electrolyte"/>
              </a:rPr>
              <a:t>electrolytes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Charge carrier"/>
              </a:rPr>
              <a:t>charge carriers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electronic conductors (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0" tooltip="Semiconductor"/>
              </a:rPr>
              <a:t>semiconductors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1" tooltip="Metal"/>
              </a:rPr>
              <a:t>metals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31"/>
          <p:cNvSpPr>
            <a:spLocks noChangeShapeType="1"/>
          </p:cNvSpPr>
          <p:nvPr userDrawn="1"/>
        </p:nvSpPr>
        <p:spPr bwMode="auto">
          <a:xfrm>
            <a:off x="-12700" y="11684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Line 1032"/>
          <p:cNvSpPr>
            <a:spLocks noChangeShapeType="1"/>
          </p:cNvSpPr>
          <p:nvPr userDrawn="1"/>
        </p:nvSpPr>
        <p:spPr bwMode="auto">
          <a:xfrm>
            <a:off x="0" y="13462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" name="Picture 1044" descr="TU_Logo_90_S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454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47"/>
          <p:cNvSpPr>
            <a:spLocks noChangeArrowheads="1"/>
          </p:cNvSpPr>
          <p:nvPr userDrawn="1"/>
        </p:nvSpPr>
        <p:spPr bwMode="auto">
          <a:xfrm>
            <a:off x="971550" y="1182688"/>
            <a:ext cx="74866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Faculty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of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Electrical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and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Computer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Engineering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, Communications Laboratory</a:t>
            </a:r>
          </a:p>
        </p:txBody>
      </p:sp>
      <p:sp>
        <p:nvSpPr>
          <p:cNvPr id="6" name="Rectangle 1048"/>
          <p:cNvSpPr>
            <a:spLocks noChangeArrowheads="1"/>
          </p:cNvSpPr>
          <p:nvPr userDrawn="1"/>
        </p:nvSpPr>
        <p:spPr bwMode="auto">
          <a:xfrm>
            <a:off x="971550" y="1374775"/>
            <a:ext cx="7486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endParaRPr lang="de-DE" sz="1000" b="0" dirty="0">
              <a:solidFill>
                <a:srgbClr val="FFFFFF"/>
              </a:solidFill>
              <a:latin typeface="Verdana" pitchFamily="-110" charset="0"/>
            </a:endParaRPr>
          </a:p>
        </p:txBody>
      </p:sp>
      <p:pic>
        <p:nvPicPr>
          <p:cNvPr id="8" name="Bild 12" descr="DDC_Logo_BB-1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446713"/>
            <a:ext cx="43815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3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26061A-0B04-31BE-EBC4-6A18E165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E113DD5-C2E3-7F48-6386-A7333134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6B4B16-659B-CBD8-184C-F40B1393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7E60F3-586B-881D-1E73-A83AFC2F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5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070-24DE-7BE2-FD09-EB0097BE9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AFD1C-7568-BCD0-1F5C-7D2404C9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ED6C6-092B-7540-FCB7-4DB28F41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E0C-B25D-427B-B02C-AAD12CE67799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1C3E-D850-0411-D7A1-331C8ED0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2924-72EA-A56A-2F2F-1C091949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E474A-B10F-4A59-AC89-0F112D5A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70C947-363A-4F47-8CBD-ED64CA00C67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42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49225"/>
            <a:ext cx="676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341438"/>
            <a:ext cx="864235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0"/>
            <a:endParaRPr lang="de-DE" altLang="de-DE" dirty="0"/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215900"/>
          </a:xfrm>
          <a:prstGeom prst="rect">
            <a:avLst/>
          </a:prstGeom>
          <a:noFill/>
          <a:ln w="9525">
            <a:solidFill>
              <a:srgbClr val="0B2A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buNone/>
              <a:defRPr/>
            </a:pPr>
            <a:endParaRPr lang="de-DE" altLang="de-DE"/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>
            <a:off x="0" y="6463079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33" name="Picture 15" descr="TU_Logo_90_HKS4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42888"/>
            <a:ext cx="144938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BF3C-4422-0ABC-8A65-E28861691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C97FD-72C7-4C51-9020-5131B0C1B598}" type="datetime1">
              <a:rPr lang="en-US" smtClean="0"/>
              <a:t>11/7/2024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F785-1E15-9D13-941B-79C83816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BCC3B-8A4F-BFBB-32FD-7F81C576D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8" r:id="rId2"/>
    <p:sldLayoutId id="2147483768" r:id="rId3"/>
    <p:sldLayoutId id="2147483769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B2A5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q"/>
        <a:defRPr sz="2000">
          <a:solidFill>
            <a:srgbClr val="0B2A5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rgbClr val="0B2A5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0B2A5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B2A5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iedigitallibrary.org/conference-proceedings-of-spie/11703/117030D/Integrated-coherent-Ising-machines-for-next-generation-optimization-accelerators/10.1117/12.2585839.fu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adv.abh0952" TargetMode="External"/><Relationship Id="rId2" Type="http://schemas.openxmlformats.org/officeDocument/2006/relationships/hyperlink" Target="https://journals.aps.org/prapplied/abstract/10.1103/PhysRevApplied.13.054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rxiv.org/pdf/2403.00200" TargetMode="External"/><Relationship Id="rId4" Type="http://schemas.openxmlformats.org/officeDocument/2006/relationships/hyperlink" Target="https://journals.jps.jp/doi/full/10.7566/JPSJ.92.04400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00200" TargetMode="External"/><Relationship Id="rId2" Type="http://schemas.openxmlformats.org/officeDocument/2006/relationships/hyperlink" Target="https://pubs.aip.org/aip/jap/article/134/23/234901/29304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arxiv.org/pdf/2405.0173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nics.intec.ugent.be/download/pub_5109.pdf" TargetMode="External"/><Relationship Id="rId2" Type="http://schemas.openxmlformats.org/officeDocument/2006/relationships/hyperlink" Target="https://www.nature.com/articles/s41467-019-11484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9489449" TargetMode="External"/><Relationship Id="rId4" Type="http://schemas.openxmlformats.org/officeDocument/2006/relationships/hyperlink" Target="https://www.nature.com/articles/s42005-021-00655-8#author-inform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abstract/10.1103/PhysRevLett.130.073802" TargetMode="External"/><Relationship Id="rId2" Type="http://schemas.openxmlformats.org/officeDocument/2006/relationships/hyperlink" Target="https://www.nature.com/articles/s41467-020-17919-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lgeGehring/femwell/tree/mai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ep.readthedocs.io/en/latest/Python_User_Interface/" TargetMode="External"/><Relationship Id="rId2" Type="http://schemas.openxmlformats.org/officeDocument/2006/relationships/hyperlink" Target="http://www.mfertig.de/pages/photonic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www.simpetus.com/projects.html#mpb_waveguid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ocial-innovation.hitachi/en-us/case_studies/new-computer-can-quickly-solve-combinatorial-optimization-problems/" TargetMode="External"/><Relationship Id="rId4" Type="http://schemas.openxmlformats.org/officeDocument/2006/relationships/hyperlink" Target="https://en.wikipedia.org/wiki/Ising_mode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BxJsLyubk&amp;t=832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mahon-lab/cim-optimiz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cim-optimizer.readthedocs.io/en/latest/problem_descrip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im-optimizer.readthedocs.io/en/latest/example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9-11484-3" TargetMode="External"/><Relationship Id="rId2" Type="http://schemas.openxmlformats.org/officeDocument/2006/relationships/hyperlink" Target="https://github.com/jfaraudo/Ising-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utham-umasankar/Ising_model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feld 2"/>
          <p:cNvSpPr txBox="1">
            <a:spLocks noChangeArrowheads="1"/>
          </p:cNvSpPr>
          <p:nvPr/>
        </p:nvSpPr>
        <p:spPr bwMode="auto">
          <a:xfrm>
            <a:off x="882000" y="2395179"/>
            <a:ext cx="7380000" cy="5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WHK Documentation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1438631" y="3656273"/>
            <a:ext cx="6480000" cy="141326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de-DE" sz="16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3CD2459-68F3-777F-FC0E-40148AFF391F}"/>
              </a:ext>
            </a:extLst>
          </p:cNvPr>
          <p:cNvSpPr txBox="1"/>
          <p:nvPr/>
        </p:nvSpPr>
        <p:spPr>
          <a:xfrm>
            <a:off x="1438631" y="4347251"/>
            <a:ext cx="9831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 err="1">
                <a:solidFill>
                  <a:srgbClr val="FFFFFF"/>
                </a:solidFill>
                <a:latin typeface="Open Sans"/>
              </a:rPr>
              <a:t>Yanxia</a:t>
            </a:r>
            <a:r>
              <a:rPr lang="de-DE" sz="1600" b="1" strike="noStrike" spc="-1" dirty="0">
                <a:solidFill>
                  <a:srgbClr val="FFFFFF"/>
                </a:solidFill>
                <a:latin typeface="Open Sans"/>
              </a:rPr>
              <a:t> Lu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  <p:sp>
        <p:nvSpPr>
          <p:cNvPr id="4" name="TextShape 5">
            <a:extLst>
              <a:ext uri="{FF2B5EF4-FFF2-40B4-BE49-F238E27FC236}">
                <a16:creationId xmlns:a16="http://schemas.microsoft.com/office/drawing/2014/main" id="{352C5709-8BDC-6CDF-11F9-A68AE3BD6AFF}"/>
              </a:ext>
            </a:extLst>
          </p:cNvPr>
          <p:cNvSpPr txBox="1"/>
          <p:nvPr/>
        </p:nvSpPr>
        <p:spPr>
          <a:xfrm>
            <a:off x="1438631" y="4633091"/>
            <a:ext cx="49935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Chair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of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Radio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Frequency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and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Photonics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Engineering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72A58-DDEA-AB64-F98E-D88AC9D5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Re-read 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 -</a:t>
            </a:r>
            <a:r>
              <a:rPr lang="zh-CN" altLang="en-US" dirty="0"/>
              <a:t> </a:t>
            </a:r>
            <a:r>
              <a:rPr lang="en-US" dirty="0"/>
              <a:t>Appendix A</a:t>
            </a:r>
          </a:p>
          <a:p>
            <a:pPr lvl="1"/>
            <a:r>
              <a:rPr lang="en-US" dirty="0"/>
              <a:t>To understand the pumping threshold to have multi-stability in a single nonlinear resonator </a:t>
            </a:r>
          </a:p>
          <a:p>
            <a:pPr lvl="1"/>
            <a:r>
              <a:rPr lang="en-US" dirty="0"/>
              <a:t>To understand single mode ordinary differential equation</a:t>
            </a:r>
          </a:p>
          <a:p>
            <a:pPr lvl="1"/>
            <a:r>
              <a:rPr lang="en-US" dirty="0"/>
              <a:t>Validated the relationship in Fig. 2 by plotting </a:t>
            </a:r>
            <a:endParaRPr lang="de-DE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2BADB-E248-F080-3F1E-95A20070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5687-8F7B-95ED-7DC8-2BC50A34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CE3A-4853-F6DB-346C-EBB18226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91D0-6E31-D9A7-7E51-2E511122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A01F4-8C8B-2BF2-B803-9BAB101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87" y="3552426"/>
            <a:ext cx="3937425" cy="28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F2B8BE-2F30-FD4C-2654-9EEAF37E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through 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-</a:t>
            </a:r>
            <a:r>
              <a:rPr lang="zh-CN" altLang="en-US" dirty="0"/>
              <a:t> </a:t>
            </a:r>
            <a:r>
              <a:rPr lang="en-US" dirty="0"/>
              <a:t>Appendix B</a:t>
            </a:r>
            <a:endParaRPr lang="de-DE" dirty="0"/>
          </a:p>
          <a:p>
            <a:pPr lvl="1"/>
            <a:r>
              <a:rPr lang="en-US" dirty="0"/>
              <a:t>To understand the open-loop and closed-loop model with two ring resonators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95B80-BEF1-AC04-29CC-C09AD01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5A2C-AFCF-CD76-04CB-8826A52E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03559-9C09-3E5C-CDD1-8BD3E181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EDCE-6EC3-0C42-E76A-32E9D720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C67A0-1411-53FD-28AB-C2160480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24" y="3254829"/>
            <a:ext cx="4744348" cy="2772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B1DEA-9867-5E73-8608-E778EADC19FC}"/>
              </a:ext>
            </a:extLst>
          </p:cNvPr>
          <p:cNvSpPr txBox="1"/>
          <p:nvPr/>
        </p:nvSpPr>
        <p:spPr>
          <a:xfrm>
            <a:off x="5790472" y="5446951"/>
            <a:ext cx="276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Tezak</a:t>
            </a:r>
            <a:r>
              <a:rPr lang="en-US" sz="10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1000" b="0" dirty="0" err="1">
                <a:solidFill>
                  <a:srgbClr val="19375B"/>
                </a:solidFill>
              </a:rPr>
              <a:t>Ising</a:t>
            </a:r>
            <a:r>
              <a:rPr lang="en-US" sz="10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298527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19B295-1198-25E3-2D44-B2400FF2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over and over again “Integrated Coherent </a:t>
            </a:r>
            <a:r>
              <a:rPr lang="en-US" sz="2400" dirty="0" err="1"/>
              <a:t>Ising</a:t>
            </a:r>
            <a:r>
              <a:rPr lang="en-US" sz="2400" dirty="0"/>
              <a:t> Machines Based on Self-Phase Modulation in Microring Resonators” -</a:t>
            </a:r>
            <a:r>
              <a:rPr lang="zh-CN" altLang="en-US" sz="2400" dirty="0"/>
              <a:t> </a:t>
            </a:r>
            <a:r>
              <a:rPr lang="en-US" sz="2400" dirty="0"/>
              <a:t>Appendix B</a:t>
            </a:r>
            <a:endParaRPr lang="de-DE" sz="2400" dirty="0"/>
          </a:p>
          <a:p>
            <a:pPr lvl="1"/>
            <a:r>
              <a:rPr lang="de-DE" dirty="0"/>
              <a:t>Tried to plot Fig. 11 but faied to understand the meaning of x-axis in Fig.11. Read more about pitchfork bifurcation, especially about the </a:t>
            </a:r>
            <a:r>
              <a:rPr lang="en-US" dirty="0"/>
              <a:t>stabilizing influence of higher-order terms in subcritical case. 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DAD34D-8DCD-0459-6A9A-B9E3448E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6-9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9975-8780-F539-44C6-C3A2FBF5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DB65A-E183-474A-F3F0-DF5B43B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E671-5324-0FD2-94A0-0F7CAD55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B069-7F3A-68B2-AEFB-1F097D8FA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9"/>
          <a:stretch/>
        </p:blipFill>
        <p:spPr>
          <a:xfrm>
            <a:off x="1480457" y="3549074"/>
            <a:ext cx="4502416" cy="2807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24A97-35DA-1556-9B59-AC08C8CC830E}"/>
              </a:ext>
            </a:extLst>
          </p:cNvPr>
          <p:cNvSpPr txBox="1"/>
          <p:nvPr/>
        </p:nvSpPr>
        <p:spPr>
          <a:xfrm>
            <a:off x="6115050" y="5446951"/>
            <a:ext cx="2623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Strogatz</a:t>
            </a:r>
            <a:r>
              <a:rPr lang="en-US" sz="1000" b="0" dirty="0">
                <a:solidFill>
                  <a:srgbClr val="19375B"/>
                </a:solidFill>
              </a:rPr>
              <a:t>, S.H. (2015). Nonlinear Dynamics and Chaos: With Applications to Physics, Biology, Chemistry, and Engineering (2nd ed.). CRC Press. </a:t>
            </a:r>
          </a:p>
          <a:p>
            <a:pPr algn="just"/>
            <a:r>
              <a:rPr lang="en-US" sz="1000" b="0" dirty="0">
                <a:solidFill>
                  <a:srgbClr val="19375B"/>
                </a:solidFill>
              </a:rPr>
              <a:t>https://doi.org/10.1201/9780429492563</a:t>
            </a:r>
          </a:p>
        </p:txBody>
      </p:sp>
    </p:spTree>
    <p:extLst>
      <p:ext uri="{BB962C8B-B14F-4D97-AF65-F5344CB8AC3E}">
        <p14:creationId xmlns:p14="http://schemas.microsoft.com/office/powerpoint/2010/main" val="117069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EC4FB-03B0-0CAC-F04A-19D451AC9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23"/>
          <a:stretch/>
        </p:blipFill>
        <p:spPr>
          <a:xfrm>
            <a:off x="0" y="2970298"/>
            <a:ext cx="4578226" cy="312878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1556D-8548-5CF4-2AEA-6B0CEEDE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Had</a:t>
            </a:r>
            <a:r>
              <a:rPr lang="de-DE" altLang="zh-CN" sz="1800" dirty="0"/>
              <a:t> difficulty to plot exact the same graph and realized that I didn‘t fully understand </a:t>
            </a:r>
            <a:r>
              <a:rPr lang="en-US" sz="1800" dirty="0"/>
              <a:t>how the tunable amplifier could achieve ideal symmetrically bistable spin in the subcritical working region. </a:t>
            </a:r>
          </a:p>
          <a:p>
            <a:pPr lvl="1"/>
            <a:r>
              <a:rPr lang="en-US" sz="1600" dirty="0"/>
              <a:t>As shown below, the left one is my plot, and the right one is Fig. 4 (right) from the paper "Integrated coherent </a:t>
            </a:r>
            <a:r>
              <a:rPr lang="en-US" sz="1600" dirty="0" err="1"/>
              <a:t>Ising</a:t>
            </a:r>
            <a:r>
              <a:rPr lang="en-US" sz="1600" dirty="0"/>
              <a:t> machines based on self-phase modulation in microring resonators."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50CA8-432D-43E2-AE28-70264B0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66EE-25E9-F9A3-9F61-D7A565B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4690-389D-2603-A90F-EBBF5018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ED76-0697-7D50-00BD-792EB26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AE23D-53CB-BCD8-D3EB-730556EA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216" y="3341186"/>
            <a:ext cx="5055784" cy="2934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D3025-9ABD-0BCB-9310-79FD8E2FE7B2}"/>
              </a:ext>
            </a:extLst>
          </p:cNvPr>
          <p:cNvSpPr txBox="1"/>
          <p:nvPr/>
        </p:nvSpPr>
        <p:spPr>
          <a:xfrm>
            <a:off x="533400" y="6134173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181360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16AD37-9ED2-7CBB-301C-DB229C89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Went back to literature to understand how CIM works</a:t>
            </a:r>
          </a:p>
          <a:p>
            <a:pPr lvl="1"/>
            <a:r>
              <a:rPr lang="en-US" dirty="0"/>
              <a:t>With sub-harmonic injection locking (SHIL), bistable states have a phase difference of 180°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almost any nonlinear self-sustaining oscillators can be applied to realize </a:t>
            </a:r>
            <a:r>
              <a:rPr lang="en-US" dirty="0" err="1"/>
              <a:t>Ising</a:t>
            </a:r>
            <a:r>
              <a:rPr lang="en-US" dirty="0"/>
              <a:t> machine, with logic values encoded in their phases [1]. </a:t>
            </a:r>
          </a:p>
          <a:p>
            <a:pPr lvl="1"/>
            <a:r>
              <a:rPr lang="en-US" dirty="0">
                <a:hlinkClick r:id="rId2"/>
              </a:rPr>
              <a:t>https://www.spiedigitallibrary.org/conference-proceedings-of-spie/11703/117030D/Integrated-coherent-Ising-machines-for-next-generation-optimization-accelerators/10.1117/12.2585839.full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Mapping of NP-hard problems to </a:t>
            </a:r>
            <a:r>
              <a:rPr lang="en-US" dirty="0" err="1"/>
              <a:t>Ising</a:t>
            </a:r>
            <a:r>
              <a:rPr lang="en-US" dirty="0"/>
              <a:t> problem, e.g. Max-cut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51F38-4D9E-CA68-0330-042DF89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10 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6395-03A5-F1BF-BFF3-B6CC7B5C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440E-D9B0-BD1C-BCE5-1D711E08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AC05-1B90-31AA-68E3-E497D2B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09748-3611-4F64-6066-3DEC6A861541}"/>
              </a:ext>
            </a:extLst>
          </p:cNvPr>
          <p:cNvSpPr txBox="1"/>
          <p:nvPr/>
        </p:nvSpPr>
        <p:spPr>
          <a:xfrm>
            <a:off x="756557" y="6140148"/>
            <a:ext cx="7630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Wang,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Tianshi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Jaijeet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Roychowdhury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"Oscillator-based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machine." </a:t>
            </a:r>
            <a:r>
              <a:rPr lang="en-US" sz="1050" b="0" i="1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arXiv:1709.08102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(2017).</a:t>
            </a:r>
            <a:endParaRPr lang="en-US" sz="105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8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8F498-D145-A0BD-4B22-4EC9B004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dirty="0"/>
              <a:t>The MAX-CUT problem on an undirected graph G = (V, E) with an edge weight function w : E → R is one of them, where V and E denote the sets of vertices and edges respectively. The goal of the MAX-CUT problem is to find a cut (S, V \ S) such that the sum of the weight of the edges with one endpoint in S and the other in V \ S is maximized over all possible cuts [8]. Let </a:t>
            </a:r>
            <a:r>
              <a:rPr lang="en-US" sz="2200" dirty="0" err="1"/>
              <a:t>wjl</a:t>
            </a:r>
            <a:r>
              <a:rPr lang="en-US" sz="2200" dirty="0"/>
              <a:t> = </a:t>
            </a:r>
            <a:r>
              <a:rPr lang="en-US" sz="2200" dirty="0" err="1"/>
              <a:t>wlj</a:t>
            </a:r>
            <a:r>
              <a:rPr lang="en-US" sz="2200" dirty="0"/>
              <a:t> be the edge weight if (j, l) ∈ E and </a:t>
            </a:r>
            <a:r>
              <a:rPr lang="en-US" sz="2200" dirty="0" err="1"/>
              <a:t>wjl</a:t>
            </a:r>
            <a:r>
              <a:rPr lang="en-US" sz="2200" dirty="0"/>
              <a:t> = 0 if (j, l) ∈/ E, and </a:t>
            </a:r>
            <a:r>
              <a:rPr lang="en-US" sz="2200" dirty="0" err="1"/>
              <a:t>σj</a:t>
            </a:r>
            <a:r>
              <a:rPr lang="en-US" sz="2200" dirty="0"/>
              <a:t> = +1 if the j-</a:t>
            </a:r>
            <a:r>
              <a:rPr lang="en-US" sz="2200" dirty="0" err="1"/>
              <a:t>th</a:t>
            </a:r>
            <a:r>
              <a:rPr lang="en-US" sz="2200" dirty="0"/>
              <a:t> vertex is in S and </a:t>
            </a:r>
            <a:r>
              <a:rPr lang="en-US" sz="2200" dirty="0" err="1"/>
              <a:t>σj</a:t>
            </a:r>
            <a:r>
              <a:rPr lang="en-US" sz="2200" dirty="0"/>
              <a:t> = −1 if not. The weight of a cut S is thus given by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 err="1"/>
              <a:t>Wjl</a:t>
            </a:r>
            <a:r>
              <a:rPr lang="en-US" sz="2200" dirty="0">
                <a:sym typeface="Wingdings" panose="05000000000000000000" pitchFamily="2" charset="2"/>
              </a:rPr>
              <a:t>-</a:t>
            </a:r>
            <a:r>
              <a:rPr lang="en-US" sz="2200" dirty="0" err="1">
                <a:sym typeface="Wingdings" panose="05000000000000000000" pitchFamily="2" charset="2"/>
              </a:rPr>
              <a:t>Jjl</a:t>
            </a:r>
            <a:r>
              <a:rPr lang="en-US" sz="2200" dirty="0">
                <a:sym typeface="Wingdings" panose="05000000000000000000" pitchFamily="2" charset="2"/>
              </a:rPr>
              <a:t>, max-cut corresponds to the ground state of </a:t>
            </a:r>
            <a:r>
              <a:rPr lang="en-US" sz="2200" dirty="0" err="1">
                <a:sym typeface="Wingdings" panose="05000000000000000000" pitchFamily="2" charset="2"/>
              </a:rPr>
              <a:t>Ising</a:t>
            </a:r>
            <a:r>
              <a:rPr lang="en-US" sz="2200" dirty="0">
                <a:sym typeface="Wingdings" panose="05000000000000000000" pitchFamily="2" charset="2"/>
              </a:rPr>
              <a:t> problem.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5282D-3609-0366-5FD0-70E25015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Max-cut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B614-AC39-664F-BA19-B0CB630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996-2AD4-FB28-B574-1C74EE57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247-8B21-7ED5-D3F8-0E2EC6C2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1DA3A-A625-01F9-412F-F2E8C84A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24" y="4305024"/>
            <a:ext cx="5681952" cy="861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93B9C-A364-9E75-2120-87DC44504DD4}"/>
              </a:ext>
            </a:extLst>
          </p:cNvPr>
          <p:cNvSpPr txBox="1"/>
          <p:nvPr/>
        </p:nvSpPr>
        <p:spPr>
          <a:xfrm>
            <a:off x="500743" y="6185614"/>
            <a:ext cx="814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Wang,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Zhe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 based on degenerate optical parametric oscillators."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Physical Review A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88.6 (2013): 063853.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12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265867-BBFD-14DB-C92C-2CF5DCD89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40950"/>
            <a:ext cx="8642350" cy="4967287"/>
          </a:xfrm>
        </p:spPr>
        <p:txBody>
          <a:bodyPr/>
          <a:lstStyle/>
          <a:p>
            <a:r>
              <a:rPr lang="de-DE" sz="2000" dirty="0"/>
              <a:t>Wrap up the first phase</a:t>
            </a:r>
          </a:p>
          <a:p>
            <a:pPr lvl="1" algn="just"/>
            <a:r>
              <a:rPr lang="en-US" sz="1800" dirty="0"/>
              <a:t>Tried to understand linearity near threshold and the corresponding linear gain in “Integrated Coherent </a:t>
            </a:r>
            <a:r>
              <a:rPr lang="en-US" sz="1800" dirty="0" err="1"/>
              <a:t>Ising</a:t>
            </a:r>
            <a:r>
              <a:rPr lang="en-US" sz="1800" dirty="0"/>
              <a:t> Machines Based on Self-Phase Modulation in </a:t>
            </a:r>
            <a:r>
              <a:rPr lang="en-US" sz="1800" dirty="0" err="1"/>
              <a:t>Microring</a:t>
            </a:r>
            <a:r>
              <a:rPr lang="en-US" sz="1800" dirty="0"/>
              <a:t> Resonators” [1], along with the paper from the same author “A coherent perceptron for all-optical learning” [2].</a:t>
            </a:r>
          </a:p>
          <a:p>
            <a:pPr lvl="1"/>
            <a:r>
              <a:rPr lang="en-US" sz="1800" dirty="0"/>
              <a:t>Validated the linear </a:t>
            </a:r>
            <a:r>
              <a:rPr lang="en-US" sz="1800" dirty="0" err="1"/>
              <a:t>transferfunction</a:t>
            </a:r>
            <a:r>
              <a:rPr lang="en-US" sz="1800" dirty="0"/>
              <a:t> by plotting Fig.4 in [1] (left).</a:t>
            </a:r>
            <a:r>
              <a:rPr lang="de-DE" sz="1800" dirty="0"/>
              <a:t> Code available on https://github.com/AllInCoffee/Playground/tree/main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404A-BFDF-5C9D-A1F0-25F02B84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11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659B-8616-0539-8B4E-2D22E9C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8E3E-4732-088A-247D-40F03F0C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757A-E409-1CA6-CC7C-A7B7E22F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A16E4-1431-5C46-E1CE-8A7DDAB1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32"/>
          <a:stretch/>
        </p:blipFill>
        <p:spPr bwMode="auto">
          <a:xfrm>
            <a:off x="4139706" y="3340799"/>
            <a:ext cx="4937165" cy="160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093FE-4C23-1045-F1B1-18839B0A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46" y="3340799"/>
            <a:ext cx="3649436" cy="295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CDDB2-8D4C-904E-9331-E4E5922E531B}"/>
              </a:ext>
            </a:extLst>
          </p:cNvPr>
          <p:cNvSpPr txBox="1"/>
          <p:nvPr/>
        </p:nvSpPr>
        <p:spPr>
          <a:xfrm>
            <a:off x="4645421" y="5198839"/>
            <a:ext cx="386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>
                <a:solidFill>
                  <a:srgbClr val="19375B"/>
                </a:solidFill>
              </a:rPr>
              <a:t>[1]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  <a:p>
            <a:r>
              <a:rPr lang="en-US" sz="900" b="0" dirty="0">
                <a:solidFill>
                  <a:srgbClr val="19375B"/>
                </a:solidFill>
              </a:rPr>
              <a:t>[2]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N., Mabuchi, H. A coherent perceptron for all-optical learning. EPJ Quantum Technol. 2, 10 (2015). https://doi.org/10.1140/epjqt/s40507-015-0023-3</a:t>
            </a:r>
          </a:p>
        </p:txBody>
      </p:sp>
    </p:spTree>
    <p:extLst>
      <p:ext uri="{BB962C8B-B14F-4D97-AF65-F5344CB8AC3E}">
        <p14:creationId xmlns:p14="http://schemas.microsoft.com/office/powerpoint/2010/main" val="428519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4C2A-A865-0715-F71A-47589E90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F19C-2BBC-533D-CB40-ADFA6B85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0673-49E6-24D9-DCB0-08148E8D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EE50-2798-99B6-3376-0A980A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3900E-D905-73F8-91CE-D77B2DD3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ummarize the first phase</a:t>
            </a:r>
          </a:p>
          <a:p>
            <a:r>
              <a:rPr lang="en-US" dirty="0"/>
              <a:t>P</a:t>
            </a:r>
            <a:r>
              <a:rPr lang="en-US" altLang="zh-CN" dirty="0"/>
              <a:t>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6589AA-00BD-C960-3487-4F796531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TSP </a:t>
            </a:r>
            <a:r>
              <a:rPr lang="en-US" altLang="zh-CN" dirty="0"/>
              <a:t>formulation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AB08-3258-9741-ECF4-1E64783C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F331-5DE3-499A-A8B4-FE73ACDC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3A15-5512-9E7C-8A25-9F3A186F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E753-713F-1DF7-9D54-91E35B00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29B8E-6DA8-8CAD-E8B4-2A2E4EEE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59" y="1777700"/>
            <a:ext cx="5239481" cy="1038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C69FC-C2FB-FF7E-F277-1B749BD6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85" y="3013898"/>
            <a:ext cx="413442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1275A-4697-D4A2-9DE8-34416B90BD95}"/>
              </a:ext>
            </a:extLst>
          </p:cNvPr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dirty="0"/>
              <a:t> L</a:t>
            </a:r>
            <a:r>
              <a:rPr lang="en-US" altLang="zh-CN" dirty="0"/>
              <a:t>iterature review on state-of-the-art </a:t>
            </a:r>
            <a:r>
              <a:rPr lang="en-US" dirty="0"/>
              <a:t>Kerr Parametric Oscillator (KPO) </a:t>
            </a:r>
            <a:r>
              <a:rPr lang="en-US" altLang="zh-CN" dirty="0"/>
              <a:t>b</a:t>
            </a:r>
            <a:r>
              <a:rPr lang="en-US" dirty="0"/>
              <a:t>ased </a:t>
            </a:r>
            <a:r>
              <a:rPr lang="en-US" dirty="0" err="1"/>
              <a:t>Ising</a:t>
            </a:r>
            <a:r>
              <a:rPr 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achines</a:t>
            </a:r>
          </a:p>
          <a:p>
            <a:pPr lvl="1"/>
            <a:r>
              <a:rPr lang="en-US" sz="2400" dirty="0"/>
              <a:t>Objectives </a:t>
            </a:r>
          </a:p>
          <a:p>
            <a:pPr lvl="2"/>
            <a:r>
              <a:rPr lang="en-US" sz="2000" dirty="0"/>
              <a:t>To find a more accurate model for mapping into </a:t>
            </a:r>
            <a:r>
              <a:rPr lang="en-US" sz="2000" dirty="0" err="1"/>
              <a:t>Ising</a:t>
            </a:r>
            <a:r>
              <a:rPr lang="en-US" sz="2000" dirty="0"/>
              <a:t> problems</a:t>
            </a:r>
          </a:p>
          <a:p>
            <a:pPr lvl="3"/>
            <a:r>
              <a:rPr lang="en-US" sz="2000" dirty="0"/>
              <a:t>Add noise or thermal </a:t>
            </a:r>
            <a:r>
              <a:rPr lang="en-US" sz="2000" dirty="0" err="1"/>
              <a:t>flucturation</a:t>
            </a:r>
            <a:r>
              <a:rPr lang="en-US" sz="2000" dirty="0"/>
              <a:t> (error correction)</a:t>
            </a:r>
          </a:p>
          <a:p>
            <a:pPr lvl="3"/>
            <a:r>
              <a:rPr lang="en-US" sz="2000" dirty="0"/>
              <a:t>Increase order of nonlinearity in cost function </a:t>
            </a:r>
          </a:p>
          <a:p>
            <a:pPr lvl="3"/>
            <a:r>
              <a:rPr lang="en-US" sz="2000" dirty="0"/>
              <a:t>Add external magnetic field </a:t>
            </a:r>
          </a:p>
          <a:p>
            <a:pPr lvl="2"/>
            <a:r>
              <a:rPr lang="en-US" sz="2000" dirty="0"/>
              <a:t>To compute faster</a:t>
            </a:r>
          </a:p>
          <a:p>
            <a:pPr lvl="3"/>
            <a:r>
              <a:rPr lang="en-US" sz="2000" dirty="0"/>
              <a:t>Optimize the model for less computing complexity</a:t>
            </a:r>
          </a:p>
          <a:p>
            <a:pPr lvl="3"/>
            <a:r>
              <a:rPr lang="en-US" sz="2000" dirty="0"/>
              <a:t>Reduce bits required for coupling strength</a:t>
            </a:r>
          </a:p>
          <a:p>
            <a:pPr lvl="2"/>
            <a:r>
              <a:rPr lang="en-US" sz="2000" dirty="0"/>
              <a:t>To be more compact / to scale </a:t>
            </a:r>
          </a:p>
          <a:p>
            <a:pPr lvl="3"/>
            <a:r>
              <a:rPr lang="en-US" sz="2000" dirty="0"/>
              <a:t>Reduce power consumption </a:t>
            </a:r>
          </a:p>
          <a:p>
            <a:pPr lvl="3"/>
            <a:r>
              <a:rPr lang="en-US" sz="2000" dirty="0"/>
              <a:t>Reduce footprint </a:t>
            </a:r>
          </a:p>
          <a:p>
            <a:pPr lvl="2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43A22-1171-E601-56DE-95F53C14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14-15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19E3-30F8-F0B4-F50C-FB2ECBAB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0886-DB1A-121E-E554-5C7AECF1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9102-4CE5-EC50-78D8-7F501363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A47EB-C204-E314-03F2-BE262554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9E5547D-28DE-21E0-DB8F-19A528AD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utline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CCF75-0E58-3332-B9AE-45923058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5C914FEA-A00B-4EE3-9815-260C78B275ED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FF3D-C41C-0B40-BF6F-143953FD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1A97-8406-1923-ABE2-D29DFE18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2697313F-D866-4554-955F-25FA0D5B90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7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</p:spPr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Advantage: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Scaling</a:t>
                </a: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Disadvantage: </a:t>
                </a:r>
                <a:r>
                  <a:rPr lang="en-US" sz="1800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bulky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amplitude homogeneity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error correction through optimization of model with external magnetic field and addition of noise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NTT G</a:t>
                </a:r>
                <a:r>
                  <a:rPr lang="en-US" altLang="zh-CN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Simulating 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 spins in external magnetic fields with a network of degenerate optical parametric oscillators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(2020) : model with external field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100,000-spin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(2021): scaling with time multiplexing 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 G</a:t>
                </a:r>
                <a:r>
                  <a:rPr lang="en-US" altLang="zh-CN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Effect of Coupling Discretization on Coherent-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-Machine-Implemented Hopfield Model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(2023):</a:t>
                </a:r>
                <a:r>
                  <a:rPr lang="zh-CN" alt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reduce the number of bits of coupling strength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  <a:blipFill>
                <a:blip r:embed="rId6"/>
                <a:stretch>
                  <a:fillRect l="-1622" t="-123" r="-917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6ADAA7-7199-17BC-746B-AA5AB195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DOPO Based CIM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FF1E-33C8-875F-BD5A-6F2FFE4D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CB2F7-2756-3C53-CA13-CF331292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F37FC-3955-42CF-8B1B-C2275A39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Mean-field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 machines with artificial Zeeman terms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(2023):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implementation of Zeeman terms (external magnetic field) within Mean-Field CIM (MF-CIM) models, improving performance of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CIM with chaotic amplitude control in 2022 (Control of amplitude homogeneity in coherent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ising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machines with artificial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zeeman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terms (2022)). </a:t>
                </a:r>
                <a:endParaRPr lang="en-US" sz="1800" u="sng" kern="100" dirty="0">
                  <a:solidFill>
                    <a:srgbClr val="467886"/>
                  </a:solidFill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  <a:hlinkClick r:id="rId3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Dynamic Anisotropic Smoothing for Noisy Derivative-Free Optimization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 : improve tunning of parameters in CIM with chaotic amplitude control ((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Leleu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et al., 2019) using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DAS (dynamic anisotropic smoothing) algorithm, which is used for derivative-free optimization.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4CC708-A0D4-1FAE-ACFE-5B332DAF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BCCE-917E-ED8B-F4C2-2B3CD8C8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BFC8-3669-D4EA-206C-227BDD94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5807-5AEC-BB07-372D-C9623DE5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FC5609-B775-C784-74A9-F5F60435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fast, low cost, mitigating amplitude inhomogeneity, compact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periodic transfer function due to the Mach-Zehnder interferometer is an approximation of CIM polynomial model 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Physics Research Group, Vrije Universiteit Brussel (VUB)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  <a:hlinkClick r:id="rId2"/>
            </a:endParaRPr>
          </a:p>
          <a:p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A poor man’s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 machine based on opto-electronic feedback systems for solving optimization problems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(2019)</a:t>
            </a:r>
          </a:p>
          <a:p>
            <a:pPr marL="0" marR="0" indent="0">
              <a:lnSpc>
                <a:spcPct val="115000"/>
              </a:lnSpc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Hewlett Packard Labs (HP Labs), Belgium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Tunable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machines with fifth-order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(2024): a fifth-order nonlinearity to have more hyperparameters and a large noise regime to facilitate exploration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Integrated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 Based on Self-Phase Modulation in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Microring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Resonators (2019)</a:t>
            </a: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VUB + HP Labs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Order-of-magnitude differences in computational performance of analog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 machines induced by the choice of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higher order helps solve optimization problems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Compact and inexpensive photonic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 machines based on optoelectronic oscillators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comparison of OEO-based and DOPO-based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C09C7-4D33-1BE2-F355-CC9B07D2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4253" cy="647700"/>
          </a:xfrm>
        </p:spPr>
        <p:txBody>
          <a:bodyPr/>
          <a:lstStyle/>
          <a:p>
            <a:r>
              <a:rPr lang="en-US" sz="2400" dirty="0"/>
              <a:t>Opto-electronic Oscillator (OEO) Based </a:t>
            </a:r>
            <a:r>
              <a:rPr lang="en-US" sz="2400" dirty="0" err="1"/>
              <a:t>Ising</a:t>
            </a:r>
            <a:r>
              <a:rPr lang="en-US" sz="2400" dirty="0"/>
              <a:t>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5D0A-8EC1-EB20-B087-0531A0D2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D5FA-ACAA-154C-7839-87E27738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24053-B106-452D-E424-4E050A7E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4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B85E8E-4B30-7F2E-ED4B-964A878F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Columbia University + Cornell University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Demonstration of chip-based coupled degenerate optical parametric oscillators for realizing a nanophotonic spin-glass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(2020)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Korea Advanced Institute of Science and Technology, KAIST + Daegu-</a:t>
            </a:r>
            <a:r>
              <a:rPr lang="en-US" sz="1800" b="1" kern="100" dirty="0" err="1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Gyeongbuk</a:t>
            </a: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Institute of Science and Technology, DGIST, Korea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Low Power Coherent 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 Based on Mechanical Kerr Nonlinearity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9A47B-38CC-B10A-91AB-3CDE3DF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Integrated Kerr </a:t>
            </a:r>
            <a:r>
              <a:rPr lang="en-US" dirty="0" err="1"/>
              <a:t>Ising</a:t>
            </a:r>
            <a:r>
              <a:rPr lang="en-US" dirty="0"/>
              <a:t>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6AA7-9353-4B1A-018E-DAF767F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8784-74C5-A3CF-6812-B3D0E4D2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B801-75CA-FC75-1EBD-62796DB5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64CC7-0E2B-C9E8-7253-2EF17B88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reading</a:t>
            </a:r>
          </a:p>
          <a:p>
            <a:pPr lvl="1"/>
            <a:r>
              <a:rPr lang="en-US" dirty="0"/>
              <a:t>On the modeling of thermal and free carrier nonlinearities in silicon-on-insulator </a:t>
            </a:r>
            <a:r>
              <a:rPr lang="en-US" dirty="0" err="1"/>
              <a:t>microring</a:t>
            </a:r>
            <a:r>
              <a:rPr lang="en-US" dirty="0"/>
              <a:t> resonators</a:t>
            </a:r>
          </a:p>
          <a:p>
            <a:pPr lvl="1"/>
            <a:r>
              <a:rPr lang="en-US" dirty="0"/>
              <a:t>Thermo-Optic </a:t>
            </a:r>
            <a:r>
              <a:rPr lang="en-US" altLang="zh-CN" dirty="0" err="1"/>
              <a:t>m</a:t>
            </a:r>
            <a:r>
              <a:rPr lang="en-US" dirty="0" err="1"/>
              <a:t>ultistability</a:t>
            </a:r>
            <a:r>
              <a:rPr lang="en-US" dirty="0"/>
              <a:t> and relaxation in silicon </a:t>
            </a:r>
            <a:r>
              <a:rPr lang="en-US" dirty="0" err="1"/>
              <a:t>microring</a:t>
            </a:r>
            <a:r>
              <a:rPr lang="en-US" dirty="0"/>
              <a:t> resonators with lateral diodes - Appendix B</a:t>
            </a:r>
          </a:p>
          <a:p>
            <a:pPr lvl="1"/>
            <a:r>
              <a:rPr lang="en-US" dirty="0"/>
              <a:t>Conditions for Parametric and Free-Carrier Oscillation in Silicon Ring Cavities - V</a:t>
            </a:r>
          </a:p>
          <a:p>
            <a:pPr lvl="1"/>
            <a:r>
              <a:rPr lang="en-US" dirty="0"/>
              <a:t>Measurement with Pump and probe technique, modelling with experimental modeling through fitting and finite-element model (FEM)</a:t>
            </a:r>
          </a:p>
          <a:p>
            <a:pPr lvl="1"/>
            <a:endParaRPr lang="en-US" dirty="0"/>
          </a:p>
          <a:p>
            <a:r>
              <a:rPr lang="de-DE" altLang="zh-CN" sz="2000" dirty="0"/>
              <a:t>Refractive index variation due to </a:t>
            </a:r>
          </a:p>
          <a:p>
            <a:pPr marL="0" indent="0">
              <a:buNone/>
            </a:pPr>
            <a:r>
              <a:rPr lang="zh-CN" altLang="en-US" sz="2000" dirty="0"/>
              <a:t>    → </a:t>
            </a:r>
            <a:r>
              <a:rPr lang="en-US" altLang="zh-CN" sz="2000" dirty="0"/>
              <a:t>free carrier dispersion (FCD) </a:t>
            </a:r>
            <a:r>
              <a:rPr lang="en-US" altLang="zh-CN" sz="2000" dirty="0">
                <a:sym typeface="Wingdings" panose="05000000000000000000" pitchFamily="2" charset="2"/>
              </a:rPr>
              <a:t> extra loss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→ </a:t>
            </a:r>
            <a:r>
              <a:rPr lang="de-DE" altLang="zh-CN" sz="2000" dirty="0"/>
              <a:t>the </a:t>
            </a:r>
            <a:r>
              <a:rPr lang="en-US" altLang="zh-CN" sz="2000" dirty="0"/>
              <a:t>temperature variation (thermal-optic (TO))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2AD15-BE9B-B79F-13FC-EA75B51B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16: Free Carrier and Thermal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B8F4-801A-9AF8-13DA-238FBCF1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E76A-E0F9-E9B6-1B41-848B64A7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000B-0C35-A5BC-C931-43B24C56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B2A44-C849-0EF8-79D7-181583D6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892" y="1386583"/>
            <a:ext cx="3458058" cy="14098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83B44-C840-57ED-8D91-B8D371EC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8131176" cy="647700"/>
          </a:xfrm>
        </p:spPr>
        <p:txBody>
          <a:bodyPr/>
          <a:lstStyle/>
          <a:p>
            <a:r>
              <a:rPr lang="en-US" sz="2500" dirty="0"/>
              <a:t>The Temporal Dynamics of SOI </a:t>
            </a:r>
            <a:r>
              <a:rPr lang="en-US" sz="2500" dirty="0" err="1"/>
              <a:t>M</a:t>
            </a:r>
            <a:r>
              <a:rPr lang="en-US" altLang="zh-CN" sz="2500" dirty="0" err="1"/>
              <a:t>icroresonator</a:t>
            </a:r>
            <a:r>
              <a:rPr lang="en-US" altLang="zh-CN" sz="2500" dirty="0"/>
              <a:t> </a:t>
            </a:r>
            <a:br>
              <a:rPr lang="en-US" altLang="zh-CN" sz="2500" dirty="0"/>
            </a:br>
            <a:r>
              <a:rPr lang="en-US" altLang="zh-CN" sz="2500" dirty="0"/>
              <a:t>Self-pulsing</a:t>
            </a: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2A02-BCBC-342F-5838-4D2A9C19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0E58-92CC-C18F-7F90-212D2B3B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04AAD-59D4-BED4-4DDA-919006AB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2A9F0-2030-4826-E3F5-666636A84E3A}"/>
              </a:ext>
            </a:extLst>
          </p:cNvPr>
          <p:cNvSpPr txBox="1"/>
          <p:nvPr/>
        </p:nvSpPr>
        <p:spPr>
          <a:xfrm>
            <a:off x="136781" y="1562100"/>
            <a:ext cx="26484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</a:t>
            </a:r>
            <a:r>
              <a:rPr lang="en-US" altLang="zh-CN" sz="1600" b="0" dirty="0">
                <a:solidFill>
                  <a:srgbClr val="19375B"/>
                </a:solidFill>
              </a:rPr>
              <a:t>he internal energy of MR: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free carrier population: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3B405-A24C-69AD-E4D6-08F8691A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0" b="60000"/>
          <a:stretch/>
        </p:blipFill>
        <p:spPr>
          <a:xfrm>
            <a:off x="160355" y="4651160"/>
            <a:ext cx="3396423" cy="80021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C97EC-CF65-3CCB-4F00-0E3CC7D91206}"/>
              </a:ext>
            </a:extLst>
          </p:cNvPr>
          <p:cNvSpPr/>
          <p:nvPr/>
        </p:nvSpPr>
        <p:spPr bwMode="auto">
          <a:xfrm>
            <a:off x="2856709" y="4978868"/>
            <a:ext cx="372266" cy="194049"/>
          </a:xfrm>
          <a:prstGeom prst="rightArrow">
            <a:avLst/>
          </a:prstGeom>
          <a:solidFill>
            <a:srgbClr val="3333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D49665-F3F4-EE9D-7FBA-1AB699EA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4695972"/>
            <a:ext cx="5353797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C7B74-E98D-A918-3638-BD448801C6F2}"/>
              </a:ext>
            </a:extLst>
          </p:cNvPr>
          <p:cNvSpPr txBox="1"/>
          <p:nvPr/>
        </p:nvSpPr>
        <p:spPr>
          <a:xfrm>
            <a:off x="160354" y="2943026"/>
            <a:ext cx="2696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The normalized resonance shift induced by </a:t>
            </a:r>
            <a:r>
              <a:rPr lang="en-US" altLang="zh-CN" sz="1600" b="0" dirty="0">
                <a:solidFill>
                  <a:srgbClr val="19375B"/>
                </a:solidFill>
              </a:rPr>
              <a:t>ΔT and ΔN</a:t>
            </a:r>
            <a:r>
              <a:rPr lang="en-US" sz="1600" b="0" dirty="0">
                <a:solidFill>
                  <a:srgbClr val="19375B"/>
                </a:solidFill>
              </a:rPr>
              <a:t>:</a:t>
            </a:r>
          </a:p>
          <a:p>
            <a:endParaRPr lang="en-US" sz="1600" b="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</a:t>
            </a:r>
            <a:r>
              <a:rPr lang="en-US" altLang="zh-CN" sz="1600" b="0" dirty="0">
                <a:solidFill>
                  <a:srgbClr val="19375B"/>
                </a:solidFill>
              </a:rPr>
              <a:t>rate of int</a:t>
            </a:r>
            <a:r>
              <a:rPr lang="de-DE" altLang="zh-CN" sz="1600" b="0" dirty="0">
                <a:solidFill>
                  <a:srgbClr val="19375B"/>
                </a:solidFill>
              </a:rPr>
              <a:t>. and ext. </a:t>
            </a:r>
            <a:r>
              <a:rPr lang="en-US" altLang="zh-CN" sz="1600" b="0" dirty="0">
                <a:solidFill>
                  <a:srgbClr val="19375B"/>
                </a:solidFill>
              </a:rPr>
              <a:t>loss</a:t>
            </a:r>
            <a:r>
              <a:rPr lang="zh-CN" altLang="en-US" sz="1600" b="0" dirty="0">
                <a:solidFill>
                  <a:srgbClr val="19375B"/>
                </a:solidFill>
              </a:rPr>
              <a:t>：</a:t>
            </a:r>
            <a:endParaRPr lang="en-US" sz="1600" b="0" dirty="0">
              <a:solidFill>
                <a:srgbClr val="19375B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8E906-2EC4-C3B4-7B25-4CC3B246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326"/>
          <a:stretch/>
        </p:blipFill>
        <p:spPr>
          <a:xfrm>
            <a:off x="3180559" y="2834949"/>
            <a:ext cx="3743847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09885-589B-2A4D-9CEC-C718BC3FA7CE}"/>
              </a:ext>
            </a:extLst>
          </p:cNvPr>
          <p:cNvSpPr txBox="1"/>
          <p:nvPr/>
        </p:nvSpPr>
        <p:spPr>
          <a:xfrm>
            <a:off x="160355" y="4343409"/>
            <a:ext cx="6728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375B"/>
                </a:solidFill>
              </a:rPr>
              <a:t>The differential temperature with the cladding ∆T: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A7C4B-2A6B-51BC-7302-70EEB6A164BB}"/>
              </a:ext>
            </a:extLst>
          </p:cNvPr>
          <p:cNvSpPr txBox="1"/>
          <p:nvPr/>
        </p:nvSpPr>
        <p:spPr>
          <a:xfrm>
            <a:off x="3375372" y="5510193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19375B"/>
                </a:solidFill>
              </a:rPr>
              <a:t>W</a:t>
            </a:r>
            <a:r>
              <a:rPr lang="en-US" altLang="zh-CN" sz="1400" b="0" dirty="0">
                <a:solidFill>
                  <a:srgbClr val="19375B"/>
                </a:solidFill>
              </a:rPr>
              <a:t>hen the </a:t>
            </a:r>
            <a:r>
              <a:rPr lang="en-US" sz="1400" b="0" dirty="0">
                <a:solidFill>
                  <a:srgbClr val="19375B"/>
                </a:solidFill>
              </a:rPr>
              <a:t>temperature profile in the surroundings of the MR is</a:t>
            </a:r>
          </a:p>
          <a:p>
            <a:r>
              <a:rPr lang="en-US" sz="1400" b="0" dirty="0">
                <a:solidFill>
                  <a:srgbClr val="19375B"/>
                </a:solidFill>
              </a:rPr>
              <a:t>not spatially uniform</a:t>
            </a:r>
            <a:r>
              <a:rPr lang="de-DE" sz="1400" b="0" dirty="0">
                <a:solidFill>
                  <a:srgbClr val="19375B"/>
                </a:solidFill>
              </a:rPr>
              <a:t>.</a:t>
            </a:r>
            <a:endParaRPr lang="en-US" sz="1400" b="0" dirty="0">
              <a:solidFill>
                <a:srgbClr val="19375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1CD66-E863-B97B-4779-6806A81DCE1B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328311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2A7FF-9714-E73A-50AC-0A1D3E08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9652-A368-7250-8F7D-592AC2C5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218D-F58C-E197-5BBE-4C307C11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6FCBF-74A8-3137-1031-17FEDC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DB2D8-37DD-E990-09CE-8CAB8DC2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0" y="885112"/>
            <a:ext cx="6148499" cy="508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6B691-12FA-E83C-0F62-64BD398CF34A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140989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3F9C8-0618-94F4-258A-2B05DE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coupling of FC dynamics and thermal optic effect (TOE):</a:t>
            </a:r>
          </a:p>
          <a:p>
            <a:pPr lvl="1"/>
            <a:r>
              <a:rPr lang="en-US" dirty="0"/>
              <a:t>active free-carrier removal increases TO nonlinearity caused by Joule heating </a:t>
            </a:r>
          </a:p>
          <a:p>
            <a:pPr lvl="1"/>
            <a:r>
              <a:rPr lang="en-US" dirty="0"/>
              <a:t>Logarithmic time dependence of temperature deflection: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56106-5790-4AF9-CCF3-4E67A0D2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216775" cy="647700"/>
          </a:xfrm>
        </p:spPr>
        <p:txBody>
          <a:bodyPr/>
          <a:lstStyle/>
          <a:p>
            <a:r>
              <a:rPr lang="en-US" sz="2400" dirty="0"/>
              <a:t>TO Modelling in MR with Lateral PIN Junctions for Active Free Carrier Removal.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69AE1-327D-3491-479B-04072204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2002-D97D-4AEE-CE76-BE320DC4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3458-0A4F-D4B2-C8D4-A5FD6F69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67109-B3C0-D3A5-566C-11C71298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005113"/>
            <a:ext cx="1209844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28CDFE-50F1-A33B-A8DA-B9FDC9DB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59" y="2962244"/>
            <a:ext cx="2536718" cy="466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1C896-ADCE-9216-6A2F-4A5DF976201C}"/>
              </a:ext>
            </a:extLst>
          </p:cNvPr>
          <p:cNvSpPr txBox="1"/>
          <p:nvPr/>
        </p:nvSpPr>
        <p:spPr>
          <a:xfrm>
            <a:off x="887337" y="3476625"/>
            <a:ext cx="7369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19375B"/>
                </a:solidFill>
              </a:rPr>
              <a:t>a = 0.155, b = 16 ns and </a:t>
            </a:r>
            <a:r>
              <a:rPr lang="el-GR" b="0" dirty="0">
                <a:solidFill>
                  <a:srgbClr val="19375B"/>
                </a:solidFill>
              </a:rPr>
              <a:t>γ ≈ 0.577 </a:t>
            </a:r>
            <a:r>
              <a:rPr lang="en-US" b="0" dirty="0">
                <a:solidFill>
                  <a:srgbClr val="19375B"/>
                </a:solidFill>
              </a:rPr>
              <a:t>(Euler-</a:t>
            </a:r>
            <a:r>
              <a:rPr lang="en-US" b="0" dirty="0" err="1">
                <a:solidFill>
                  <a:srgbClr val="19375B"/>
                </a:solidFill>
              </a:rPr>
              <a:t>Mascheroni</a:t>
            </a:r>
            <a:r>
              <a:rPr lang="en-US" b="0" dirty="0">
                <a:solidFill>
                  <a:srgbClr val="19375B"/>
                </a:solidFill>
              </a:rPr>
              <a:t> constant)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3A4B1-4FAD-88E9-7683-314A9B60804D}"/>
              </a:ext>
            </a:extLst>
          </p:cNvPr>
          <p:cNvSpPr txBox="1"/>
          <p:nvPr/>
        </p:nvSpPr>
        <p:spPr>
          <a:xfrm>
            <a:off x="206374" y="6033083"/>
            <a:ext cx="8731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000" b="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3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2F9B5-2A18-8D23-02A2-0E8404C4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altLang="zh-CN" dirty="0"/>
              <a:t>ealization </a:t>
            </a:r>
            <a:r>
              <a:rPr lang="de-DE" altLang="zh-CN" dirty="0"/>
              <a:t>of FC amplification with wave length above and around 2.0 µm</a:t>
            </a:r>
          </a:p>
          <a:p>
            <a:pPr lvl="1"/>
            <a:r>
              <a:rPr lang="en-US" dirty="0"/>
              <a:t>Limit on Carrier Lifetime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Upper bound on the effective loss that arises from screening the free-carrier sweepout field</a:t>
            </a:r>
          </a:p>
          <a:p>
            <a:pPr lvl="2"/>
            <a:r>
              <a:rPr lang="en-US" sz="2000" dirty="0"/>
              <a:t>Generation rate 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5865D-5C1A-5870-4ECB-7CB69FB0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Free-carrier Oscillations (</a:t>
            </a:r>
            <a:r>
              <a:rPr lang="en-US"/>
              <a:t>FCO)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B3B2-A2E2-26ED-67B5-ECF31DBD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E694-547E-F2E8-A2AA-BD6F3E98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E56A-5C30-0195-D798-C2475600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9BEF-A100-29B6-9797-8FAEDA61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35" y="2490787"/>
            <a:ext cx="4034328" cy="72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03566-93FE-FF04-3A57-C7B1DBBF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21" y="3850749"/>
            <a:ext cx="1671551" cy="625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B8819-3407-04B4-F613-11A426FE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174" y="4540795"/>
            <a:ext cx="3929250" cy="95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6B055-3C7C-3D64-B1CA-8FAB22F08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49"/>
          <a:stretch/>
        </p:blipFill>
        <p:spPr>
          <a:xfrm>
            <a:off x="6729068" y="4770838"/>
            <a:ext cx="1457555" cy="336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BD0137-34AD-19E9-4408-3E564CC8E02D}"/>
              </a:ext>
            </a:extLst>
          </p:cNvPr>
          <p:cNvSpPr txBox="1"/>
          <p:nvPr/>
        </p:nvSpPr>
        <p:spPr>
          <a:xfrm>
            <a:off x="206374" y="61854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/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0" dirty="0">
                    <a:solidFill>
                      <a:schemeClr val="tx1"/>
                    </a:solidFill>
                  </a:rPr>
                  <a:t>TPA: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blipFill>
                <a:blip r:embed="rId7"/>
                <a:stretch>
                  <a:fillRect l="-3125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E89608D-9C99-34E9-E967-140A4162E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622" y="5379934"/>
            <a:ext cx="4034328" cy="8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CA84B-EC9A-3015-59E7-5603E1FE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8271-BCB1-0E19-180B-EE13A379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A303-6A29-1B07-E883-61FFCCCB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EAF1-05B2-3F20-846B-AB6DE7B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72F2C-3548-9CD0-CE38-1F9C47BD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44" y="1175998"/>
            <a:ext cx="6677509" cy="467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31803-8E77-7EC5-5C2D-34C036085B49}"/>
              </a:ext>
            </a:extLst>
          </p:cNvPr>
          <p:cNvSpPr txBox="1"/>
          <p:nvPr/>
        </p:nvSpPr>
        <p:spPr>
          <a:xfrm>
            <a:off x="206374" y="60330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70705-5301-D411-86B7-65C3F9D85DE5}"/>
              </a:ext>
            </a:extLst>
          </p:cNvPr>
          <p:cNvSpPr txBox="1"/>
          <p:nvPr/>
        </p:nvSpPr>
        <p:spPr>
          <a:xfrm>
            <a:off x="3635375" y="5771371"/>
            <a:ext cx="263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>
                <a:solidFill>
                  <a:schemeClr val="tx1"/>
                </a:solidFill>
              </a:rPr>
              <a:t>f(ζ) = 1,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V0 = −15 V, w = λ/1.55</a:t>
            </a:r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6AFFA-2272-99E5-56A2-880EF91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Mathematical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modeling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active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silicon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micro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ring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resonators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(MRRs)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considering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various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nonlinear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optical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effects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Mathematische Modellierung aktiver Silizium-Mikroringresonatoren (MRRs) mit Rückkopplungssteuerung unter Berücksichtigung verschiedener nichtlinearer optischer Effekte.  </a:t>
            </a:r>
          </a:p>
          <a:p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Numerical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simulation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time and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frequency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response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MRRs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using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Python &amp; MATLAB.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Numerische Simulation des Zeit- und Frequenzverhaltens der MRRs mit Feedback-Steuerung unter Verwendung von Python &amp; MATLAB.</a:t>
            </a:r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endParaRPr lang="en-US" sz="2000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B1B3D27-92DC-301A-9906-20C34652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strike="noStrike" spc="-1" dirty="0">
                <a:solidFill>
                  <a:srgbClr val="00305D"/>
                </a:solidFill>
                <a:latin typeface="Open Sans"/>
              </a:rPr>
              <a:t>Main Tasks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8025B14-CA2F-024A-BC6C-C8F86719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3237-B359-4442-BB47-702366E3C8FE}" type="datetime1">
              <a:rPr lang="en-US" smtClean="0"/>
              <a:t>11/7/2024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1BB3510-E6DA-1126-D53E-C6EC87DD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95E5AA1-15F4-E178-E9F5-4024BCBF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4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40EEFB-C09E-E152-1A18-B2A4A492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5" y="3350814"/>
            <a:ext cx="8411749" cy="265784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0D545-EF9B-6ECA-D5A9-53484E66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2062497"/>
          </a:xfrm>
        </p:spPr>
        <p:txBody>
          <a:bodyPr/>
          <a:lstStyle/>
          <a:p>
            <a:r>
              <a:rPr lang="en-US" dirty="0"/>
              <a:t>Numerical schemes that are used to discretize electromagnetics problems and solve Maxwell’s equations in arbitrary geometries include: finite-difference time-domain (FDTD), finite element method (FEM), and method of moments (MoM).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4985B5-D4EF-2543-F0B6-D4230CE4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17 Waveguide Field Solvers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2DE1D-01D8-605D-FC87-5C1A21B3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AF1C-FE00-B45E-C646-A2A0453C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26D0-BC3B-0843-D2F7-9A050636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49886-4AE7-2A0B-C51F-ABA76C637209}"/>
              </a:ext>
            </a:extLst>
          </p:cNvPr>
          <p:cNvSpPr txBox="1"/>
          <p:nvPr/>
        </p:nvSpPr>
        <p:spPr>
          <a:xfrm>
            <a:off x="942392" y="5957824"/>
            <a:ext cx="76530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2060"/>
                </a:solidFill>
              </a:rPr>
              <a:t>https://resources.system-analysis.cadence.com/blog/msa2021-fdtd-vs-fem-vs-mom-what-are-they-and-how-are-they-different</a:t>
            </a:r>
          </a:p>
        </p:txBody>
      </p:sp>
    </p:spTree>
    <p:extLst>
      <p:ext uri="{BB962C8B-B14F-4D97-AF65-F5344CB8AC3E}">
        <p14:creationId xmlns:p14="http://schemas.microsoft.com/office/powerpoint/2010/main" val="3200100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CF91E-A6EF-725F-0896-7AA07874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https://github.com/HelgeGehring/femwell/tree/main</a:t>
            </a:r>
            <a:r>
              <a:rPr lang="en-US" dirty="0"/>
              <a:t> </a:t>
            </a:r>
          </a:p>
          <a:p>
            <a:r>
              <a:rPr lang="en-US" dirty="0"/>
              <a:t>D</a:t>
            </a:r>
            <a:r>
              <a:rPr lang="en-US" altLang="zh-CN" dirty="0"/>
              <a:t>ebug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(    #wrong</a:t>
            </a:r>
          </a:p>
          <a:p>
            <a:pPr marL="914400" lvl="2" indent="0">
              <a:buNone/>
            </a:pPr>
            <a:r>
              <a:rPr lang="en-US" sz="2000" dirty="0"/>
              <a:t>      from </a:t>
            </a:r>
            <a:r>
              <a:rPr lang="en-US" sz="2000" dirty="0" err="1"/>
              <a:t>femwell.mode_solver_inplane</a:t>
            </a:r>
            <a:r>
              <a:rPr lang="en-US" sz="2000" dirty="0"/>
              <a:t> import (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calculate_coupling_coefficient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compute_modes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plot_mode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)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</a:t>
            </a:r>
            <a:r>
              <a:rPr lang="en-US" sz="2000" dirty="0" err="1"/>
              <a:t>solver_slepc</a:t>
            </a:r>
            <a:endParaRPr lang="en-US" sz="2000" dirty="0"/>
          </a:p>
          <a:p>
            <a:pPr marL="914400" lvl="2" indent="0">
              <a:buNone/>
            </a:pPr>
            <a:r>
              <a:rPr lang="en-US" sz="2000" dirty="0"/>
              <a:t>    from </a:t>
            </a:r>
            <a:r>
              <a:rPr lang="en-US" sz="2000" dirty="0" err="1"/>
              <a:t>femwell.solver</a:t>
            </a:r>
            <a:r>
              <a:rPr lang="en-US" sz="2000" dirty="0"/>
              <a:t> import </a:t>
            </a:r>
            <a:r>
              <a:rPr lang="en-US" sz="2000" dirty="0" err="1"/>
              <a:t>solver_eigen_slepc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A07EF-0DFE-E969-46EB-78F4955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altLang="zh-CN" dirty="0" err="1"/>
              <a:t>emwell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09A0-8FE5-36B0-831F-33F20D35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7766-0156-D570-9974-02E08293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FF0-2850-DAB4-572C-A233505B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2"/>
          <a:srcRect l="44992"/>
          <a:stretch/>
        </p:blipFill>
        <p:spPr>
          <a:xfrm>
            <a:off x="2057400" y="1371960"/>
            <a:ext cx="5029200" cy="45716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291"/>
          <p:cNvPicPr/>
          <p:nvPr/>
        </p:nvPicPr>
        <p:blipFill>
          <a:blip r:embed="rId3"/>
          <a:srcRect l="34996" r="37500"/>
          <a:stretch/>
        </p:blipFill>
        <p:spPr>
          <a:xfrm>
            <a:off x="-228600" y="1371960"/>
            <a:ext cx="2514240" cy="457164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292"/>
          <p:cNvPicPr/>
          <p:nvPr/>
        </p:nvPicPr>
        <p:blipFill>
          <a:blip r:embed="rId4"/>
          <a:srcRect l="49996" r="15000"/>
          <a:stretch/>
        </p:blipFill>
        <p:spPr>
          <a:xfrm>
            <a:off x="5715360" y="1341360"/>
            <a:ext cx="3200040" cy="457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4C631A-6A99-4C98-B38B-62373AD03D53}" type="slidenum">
              <a:t>32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CE114B-488D-46C5-BF7E-4CE4D0D4DC89}" type="datetime1">
              <a:rPr lang="en-US"/>
              <a:t>11/7/2024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ftr" idx="4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2021400" y="1143000"/>
            <a:ext cx="5545800" cy="277272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/>
        </p:blipFill>
        <p:spPr>
          <a:xfrm>
            <a:off x="2057400" y="3801600"/>
            <a:ext cx="5257800" cy="26287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ftr" idx="43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02" name="Picture 301"/>
          <p:cNvPicPr/>
          <p:nvPr/>
        </p:nvPicPr>
        <p:blipFill>
          <a:blip r:embed="rId2"/>
          <a:stretch/>
        </p:blipFill>
        <p:spPr>
          <a:xfrm>
            <a:off x="1828800" y="1227240"/>
            <a:ext cx="5318280" cy="265896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302"/>
          <p:cNvPicPr/>
          <p:nvPr/>
        </p:nvPicPr>
        <p:blipFill>
          <a:blip r:embed="rId3"/>
          <a:stretch/>
        </p:blipFill>
        <p:spPr>
          <a:xfrm>
            <a:off x="2057400" y="3741840"/>
            <a:ext cx="4861080" cy="24303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8241E2-B26F-E0DE-7BFB-EC3CEFF8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seful Links</a:t>
            </a:r>
          </a:p>
          <a:p>
            <a:pPr lvl="1"/>
            <a:r>
              <a:rPr lang="en-US" dirty="0">
                <a:hlinkClick r:id="rId2"/>
              </a:rPr>
              <a:t>http://www.mfertig.de/pages/photonics.html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https://meep.readthedocs.io/en/latest/Python_User_Interface/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http://www.simpetus.com/projects.html#mpb_waveguide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24FEA-F161-F335-DE99-C850B40A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4C791-C2E4-941E-1CAF-FC7A4F2C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3453-03DE-96D6-25E9-0C08CED2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243FB-B3CE-F623-23DD-5D8E28B7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4BA1-3909-F098-909A-AFB794369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45" y="2883159"/>
            <a:ext cx="7072510" cy="3299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10E6D-2275-285A-7C36-630770418B7C}"/>
              </a:ext>
            </a:extLst>
          </p:cNvPr>
          <p:cNvSpPr txBox="1"/>
          <p:nvPr/>
        </p:nvSpPr>
        <p:spPr>
          <a:xfrm>
            <a:off x="805584" y="6125485"/>
            <a:ext cx="7532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002060"/>
                </a:solidFill>
                <a:hlinkClick r:id="rId4"/>
              </a:rPr>
              <a:t>http://www.simpetus.com/projects.html#mpb_waveguide</a:t>
            </a:r>
            <a:r>
              <a:rPr lang="zh-CN" altLang="en-US" sz="1000" b="0" dirty="0">
                <a:solidFill>
                  <a:srgbClr val="002060"/>
                </a:solidFill>
              </a:rPr>
              <a:t> </a:t>
            </a:r>
            <a:r>
              <a:rPr lang="en-US" altLang="zh-CN" sz="1000" b="0" dirty="0">
                <a:solidFill>
                  <a:srgbClr val="002060"/>
                </a:solidFill>
              </a:rPr>
              <a:t>MPB Project #1 — Modes of Silicon on Insulator (SOI) Strip Waveguides</a:t>
            </a:r>
            <a:r>
              <a:rPr lang="en-US" sz="1000" b="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907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863558-DAC2-ABFE-8694-4028232D6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8" y="3266575"/>
            <a:ext cx="2953162" cy="168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C89A43-E415-0E3B-4E0A-C3E21C58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18-21 Solve Coupled ODEs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FBC-A5C6-9E2F-AF69-12E81FD6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58906-9ACE-F095-D587-88BCAF71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2D92-3D3B-9B97-AFC5-DBEF91E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FF161-E698-15F5-5D9F-BD05F4BD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946608"/>
            <a:ext cx="3038899" cy="124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9C3743-00E5-EC30-4BC0-525BFA54C7D4}"/>
              </a:ext>
            </a:extLst>
          </p:cNvPr>
          <p:cNvSpPr txBox="1"/>
          <p:nvPr/>
        </p:nvSpPr>
        <p:spPr>
          <a:xfrm>
            <a:off x="937726" y="5956240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Borghi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Massimo, et al. "On the modeling of thermal and free carrier nonlinearities in silicon-on-insulator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Optics Express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29.3 (2021): 4363-4377.</a:t>
            </a:r>
            <a:endParaRPr lang="en-US" sz="1050" b="0" dirty="0">
              <a:solidFill>
                <a:srgbClr val="002060"/>
              </a:solidFill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3E70518-7E57-873A-CD62-31E3ACD28708}"/>
              </a:ext>
            </a:extLst>
          </p:cNvPr>
          <p:cNvSpPr txBox="1">
            <a:spLocks/>
          </p:cNvSpPr>
          <p:nvPr/>
        </p:nvSpPr>
        <p:spPr bwMode="auto">
          <a:xfrm>
            <a:off x="250825" y="1341439"/>
            <a:ext cx="8642350" cy="51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B2A5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000">
                <a:solidFill>
                  <a:srgbClr val="0B2A5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9pPr>
          </a:lstStyle>
          <a:p>
            <a:r>
              <a:rPr lang="en-US" b="0" kern="0"/>
              <a:t>Nonlinear </a:t>
            </a:r>
            <a:r>
              <a:rPr lang="en-US" b="0" kern="0" dirty="0"/>
              <a:t>coupled mode theory (CMT):</a:t>
            </a:r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12661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9DEDB-F63F-E0D5-5A02-67749F26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AA918-D96D-6BAB-2A6B-68775193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C350-6F5F-B641-154D-F6939AEC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46F2-C065-F712-DEB1-3B891353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3878-F792-18BA-BD68-8ECFC6E8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9C8FD-D2AE-2F6B-4941-EE0F699D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78" y="1667294"/>
            <a:ext cx="4108644" cy="432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FBAC52-78A9-6ACD-5693-E8C730DC1062}"/>
              </a:ext>
            </a:extLst>
          </p:cNvPr>
          <p:cNvSpPr txBox="1"/>
          <p:nvPr/>
        </p:nvSpPr>
        <p:spPr>
          <a:xfrm>
            <a:off x="937726" y="6037892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1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7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BFE41-0EC7-BAF1-C654-6C7D8F2C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205052" cy="6477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Normalized Equations and Linear Stability Analysis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D97C3-5115-67F0-5535-E61247C9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65E2-7B1A-0EE0-5F6C-905F758F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922C-44B4-019E-2333-9A5C6054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AB5F0-B716-71D3-FFD6-1701972E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" y="2126265"/>
            <a:ext cx="5414485" cy="228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76F26-3C05-9C68-4C85-098FCB0111D2}"/>
              </a:ext>
            </a:extLst>
          </p:cNvPr>
          <p:cNvSpPr txBox="1"/>
          <p:nvPr/>
        </p:nvSpPr>
        <p:spPr>
          <a:xfrm>
            <a:off x="937725" y="5987018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 Physical Review A—Atomic, Molecular, and Optical Physics 87.5 (2013): 053805.</a:t>
            </a:r>
            <a:endParaRPr lang="en-US" sz="1100" b="0"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F82F44-C160-90B9-7211-24D0442FA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778" y="1145129"/>
            <a:ext cx="2113031" cy="48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24E50F95-7A7A-69B6-4568-3A1CC9D7A28B}"/>
              </a:ext>
            </a:extLst>
          </p:cNvPr>
          <p:cNvPicPr/>
          <p:nvPr/>
        </p:nvPicPr>
        <p:blipFill rotWithShape="1">
          <a:blip r:embed="rId2"/>
          <a:srcRect t="13670"/>
          <a:stretch/>
        </p:blipFill>
        <p:spPr>
          <a:xfrm>
            <a:off x="5531556" y="1247649"/>
            <a:ext cx="3474114" cy="1956393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83D75-F6BB-D2E0-4773-05051158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5" y="1294092"/>
            <a:ext cx="4837339" cy="4967287"/>
          </a:xfrm>
        </p:spPr>
        <p:txBody>
          <a:bodyPr/>
          <a:lstStyle/>
          <a:p>
            <a:r>
              <a:rPr lang="en-US" dirty="0"/>
              <a:t>Theory Background</a:t>
            </a:r>
          </a:p>
          <a:p>
            <a:pPr lvl="1"/>
            <a:r>
              <a:rPr lang="en-US" sz="2000" dirty="0" err="1"/>
              <a:t>Ising</a:t>
            </a:r>
            <a:r>
              <a:rPr lang="en-US" sz="2000" dirty="0"/>
              <a:t> Model and </a:t>
            </a:r>
            <a:r>
              <a:rPr lang="en-US" sz="2000" dirty="0" err="1"/>
              <a:t>Ising</a:t>
            </a:r>
            <a:r>
              <a:rPr lang="en-US" sz="2000" dirty="0"/>
              <a:t> Machine</a:t>
            </a:r>
          </a:p>
          <a:p>
            <a:pPr lvl="2"/>
            <a:r>
              <a:rPr lang="en-US" sz="1800" dirty="0"/>
              <a:t>https://nbviewer.org/url/jakevdp.github.io/downloads/notebooks/CythonIsingModel.ipynb </a:t>
            </a:r>
          </a:p>
          <a:p>
            <a:pPr lvl="2"/>
            <a:r>
              <a:rPr lang="en-US" sz="1800" dirty="0"/>
              <a:t>https://matthewrocklin.com/blog/work/2015/02/28/Ising</a:t>
            </a:r>
          </a:p>
          <a:p>
            <a:pPr lvl="1"/>
            <a:r>
              <a:rPr lang="en-US" sz="2000" dirty="0"/>
              <a:t>Pitchfork Bifurcation</a:t>
            </a:r>
          </a:p>
          <a:p>
            <a:pPr lvl="2"/>
            <a:r>
              <a:rPr lang="en-US" sz="1800" dirty="0"/>
              <a:t>https://www.youtube.com/watch?v=Il75BOO94jY&amp;t=2134s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B40F2-086B-B175-64BF-0DDB1294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7E49-795D-B1C0-FD31-03C36BFB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385-6E6D-403A-B787-CC7F98242E15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9687-DBB5-601B-FE02-2CBD882B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D0955-DB61-F575-A291-7DD00E9A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BDA53C-4A3D-1183-C938-87414F20E1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02461" y="3546154"/>
            <a:ext cx="3038040" cy="2323919"/>
          </a:xfrm>
          <a:prstGeom prst="rect">
            <a:avLst/>
          </a:prstGeom>
          <a:ln>
            <a:noFill/>
          </a:ln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884AEA89-803F-047E-2EAD-A628BAF6CAB2}"/>
              </a:ext>
            </a:extLst>
          </p:cNvPr>
          <p:cNvSpPr/>
          <p:nvPr/>
        </p:nvSpPr>
        <p:spPr>
          <a:xfrm>
            <a:off x="5430661" y="5734487"/>
            <a:ext cx="358164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Quench of an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system on a two-dimensional square lattice (500 × 500) with inverse temperature β = 10, starting from a random configuration.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4"/>
              </a:rPr>
              <a:t>https://en.wikipedia.org/wiki/Ising_model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CEE3078E-2B70-1AC5-A3BB-4DADB1881A03}"/>
              </a:ext>
            </a:extLst>
          </p:cNvPr>
          <p:cNvSpPr/>
          <p:nvPr/>
        </p:nvSpPr>
        <p:spPr>
          <a:xfrm>
            <a:off x="5367776" y="3029194"/>
            <a:ext cx="3776224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1000" b="0" strike="noStrike" spc="-1" dirty="0">
                <a:solidFill>
                  <a:srgbClr val="000000"/>
                </a:solidFill>
                <a:latin typeface="Open Sans"/>
              </a:rPr>
              <a:t> Model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5"/>
              </a:rPr>
              <a:t>https://social-innovation.hitachi/en-us/case_studies/new-computer-can-quickly-solve-combinatorial-optimization-problems/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0156544-5622-8255-03FE-35E4935A69FC}"/>
              </a:ext>
            </a:extLst>
          </p:cNvPr>
          <p:cNvPicPr/>
          <p:nvPr/>
        </p:nvPicPr>
        <p:blipFill>
          <a:blip r:embed="rId6"/>
          <a:srcRect l="24801" t="13720" r="22941" b="27029"/>
          <a:stretch/>
        </p:blipFill>
        <p:spPr>
          <a:xfrm>
            <a:off x="586691" y="4542931"/>
            <a:ext cx="2099359" cy="1854557"/>
          </a:xfrm>
          <a:prstGeom prst="rect">
            <a:avLst/>
          </a:prstGeom>
          <a:ln>
            <a:noFill/>
          </a:ln>
        </p:spPr>
      </p:pic>
      <p:sp>
        <p:nvSpPr>
          <p:cNvPr id="14" name="CustomShape 7">
            <a:extLst>
              <a:ext uri="{FF2B5EF4-FFF2-40B4-BE49-F238E27FC236}">
                <a16:creationId xmlns:a16="http://schemas.microsoft.com/office/drawing/2014/main" id="{86D4B6A0-FB77-C7B9-FFBC-82A0290C7876}"/>
              </a:ext>
            </a:extLst>
          </p:cNvPr>
          <p:cNvSpPr/>
          <p:nvPr/>
        </p:nvSpPr>
        <p:spPr>
          <a:xfrm>
            <a:off x="2417814" y="6022630"/>
            <a:ext cx="2890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McCann, Caitlin. "Bifurcation Analysis of Non-linear Differential Equations." </a:t>
            </a:r>
            <a:r>
              <a:rPr lang="en-US" sz="800" b="0" i="1" strike="noStrike" spc="-1" dirty="0">
                <a:solidFill>
                  <a:srgbClr val="222222"/>
                </a:solidFill>
                <a:latin typeface="Arial"/>
              </a:rPr>
              <a:t>The University of Liverpool</a:t>
            </a: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 (2013).</a:t>
            </a:r>
            <a:endParaRPr lang="en-US" sz="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14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0670BD-C436-B89A-1F9A-8CB9B467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  <a:p>
            <a:pPr lvl="1"/>
            <a:r>
              <a:rPr lang="en-US" dirty="0"/>
              <a:t>Realization of optical </a:t>
            </a:r>
            <a:r>
              <a:rPr lang="en-US" dirty="0" err="1"/>
              <a:t>bistability</a:t>
            </a:r>
            <a:r>
              <a:rPr lang="en-US" dirty="0"/>
              <a:t> through nonlinear optical resonator: </a:t>
            </a:r>
          </a:p>
          <a:p>
            <a:pPr lvl="2"/>
            <a:r>
              <a:rPr lang="en-US" dirty="0" err="1"/>
              <a:t>Ising</a:t>
            </a:r>
            <a:r>
              <a:rPr lang="en-US" dirty="0"/>
              <a:t> Machines: Non-Von Neumann Computing with Nonlinear Optics - Alireza Marandi - 6/7/2019 </a:t>
            </a:r>
            <a:r>
              <a:rPr lang="de-DE" dirty="0"/>
              <a:t>(</a:t>
            </a:r>
            <a:r>
              <a:rPr lang="en-US" dirty="0">
                <a:hlinkClick r:id="rId2"/>
              </a:rPr>
              <a:t>https://www.youtube.com/watch?v=V7BxJsLyubk&amp;t=832s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(2020) Appendix A.</a:t>
            </a:r>
          </a:p>
          <a:p>
            <a:pPr lvl="2"/>
            <a:r>
              <a:rPr lang="en-US" dirty="0"/>
              <a:t>“A Review of Simulation Algorithms of Classical </a:t>
            </a:r>
            <a:r>
              <a:rPr lang="en-US" dirty="0" err="1"/>
              <a:t>Ising</a:t>
            </a:r>
            <a:r>
              <a:rPr lang="en-US" dirty="0"/>
              <a:t> Machines for Combinatorial Optimization” (2022)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Ising</a:t>
            </a:r>
            <a:r>
              <a:rPr lang="en-US" dirty="0"/>
              <a:t> Machines: Hardware Solvers for Combinatorial Optimization Problems” (2022)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EEF8C-7731-342C-1AB8-BAC8B05D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E19E-6109-9CE5-17B9-4A34DB00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D93D-ED31-1DCD-8E34-B79DC37C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580A-F22A-FC6E-3373-AB45BC36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365FE-8642-E759-A4C3-621DA16B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 through “Integrated Coherent </a:t>
            </a:r>
            <a:r>
              <a:rPr lang="en-US" sz="2000" dirty="0" err="1"/>
              <a:t>Ising</a:t>
            </a:r>
            <a:r>
              <a:rPr lang="en-US" sz="2000" dirty="0"/>
              <a:t> Machines Based on Self-Phase Modulation in Microring Resonators” (2020) Appendix A.</a:t>
            </a:r>
          </a:p>
          <a:p>
            <a:r>
              <a:rPr lang="en-US" sz="2000" dirty="0"/>
              <a:t>Plotted the characteristic function from Appendix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AC0CE-832F-2794-F568-8AC81BC7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5FFA-E932-AA9D-ABBC-49BB854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220D-F4DC-B683-8F19-7067C071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003C-C9B0-4D74-CAB5-03331FE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322414F-3181-1BFD-2B61-82B868AC62A6}"/>
              </a:ext>
            </a:extLst>
          </p:cNvPr>
          <p:cNvPicPr/>
          <p:nvPr/>
        </p:nvPicPr>
        <p:blipFill>
          <a:blip r:embed="rId2"/>
          <a:srcRect l="4945" r="3016"/>
          <a:stretch/>
        </p:blipFill>
        <p:spPr>
          <a:xfrm>
            <a:off x="790974" y="2932605"/>
            <a:ext cx="3679426" cy="33120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DDFA8-7B86-2836-2F71-B95A08A02F5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21879" y="2863933"/>
            <a:ext cx="3560875" cy="339922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/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𝜿</m:t>
                      </m:r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𝑰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𝒏</m:t>
                          </m:r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bSupPr>
                            <m:e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𝑻</m:t>
                              </m:r>
                            </m:sub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/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𝟒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𝚫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+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𝝌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𝒏</m:t>
                      </m:r>
                    </m:oMath>
                  </m:oMathPara>
                </a14:m>
                <a:endParaRPr lang="en-US" sz="2400" dirty="0">
                  <a:solidFill>
                    <a:srgbClr val="0B2A51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blipFill>
                <a:blip r:embed="rId4"/>
                <a:stretch>
                  <a:fillRect l="-1250" r="-7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4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9D820-A751-F2A1-B399-0EB0C94A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Investigated </a:t>
            </a:r>
            <a:r>
              <a:rPr lang="en-US" altLang="zh-CN" dirty="0"/>
              <a:t>an </a:t>
            </a:r>
            <a:r>
              <a:rPr lang="en-US" dirty="0"/>
              <a:t>existing </a:t>
            </a:r>
            <a:r>
              <a:rPr lang="en-US" dirty="0" err="1"/>
              <a:t>ising</a:t>
            </a:r>
            <a:r>
              <a:rPr lang="en-US" dirty="0"/>
              <a:t> machine simulation algorithm to understand </a:t>
            </a:r>
            <a:r>
              <a:rPr lang="en-US" altLang="zh-CN" dirty="0"/>
              <a:t>the numerical modelling </a:t>
            </a:r>
            <a:r>
              <a:rPr lang="en-US" dirty="0"/>
              <a:t>of CIM, in order to prepare fundamental knowledge for future construction of quantitative model of </a:t>
            </a:r>
            <a:r>
              <a:rPr lang="en-US" altLang="zh-CN" dirty="0" err="1"/>
              <a:t>ising</a:t>
            </a:r>
            <a:r>
              <a:rPr lang="en-US" altLang="zh-CN" dirty="0"/>
              <a:t> machine</a:t>
            </a:r>
            <a:r>
              <a:rPr lang="en-US" dirty="0"/>
              <a:t> with performance relevant parameters. </a:t>
            </a:r>
          </a:p>
          <a:p>
            <a:pPr lvl="1"/>
            <a:r>
              <a:rPr lang="en-US" dirty="0"/>
              <a:t>classical models of the CIM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CIMs with “error correction.”: chaotic amplitude control (CAC), amplitude-heterogeneity correction (AHC), and amplitude-heterogeneity correction with external field terms (AHC). The first two solvers do not have an external field, while the latter requires an external field ℎ.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Chen, F., Isakov, B., King, T., </a:t>
            </a:r>
            <a:r>
              <a:rPr lang="en-US" sz="1100" dirty="0" err="1"/>
              <a:t>Leleu</a:t>
            </a:r>
            <a:r>
              <a:rPr lang="en-US" sz="1100" dirty="0"/>
              <a:t>, T., McMahon, P., &amp; Onodera, T. (2022). cim-optimizer: a simulator of the Coherent </a:t>
            </a:r>
            <a:r>
              <a:rPr lang="en-US" sz="1100" dirty="0" err="1"/>
              <a:t>Ising</a:t>
            </a:r>
            <a:r>
              <a:rPr lang="en-US" sz="1100" dirty="0"/>
              <a:t> Machine [Computer software]. </a:t>
            </a:r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https://github.com/mcmahon-lab/cim-optimizer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https://cim-optimizer.readthedocs.io/en/latest/problem_description.html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BFD22-04A0-DC73-837C-F3B9B343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</a:t>
            </a:r>
            <a:r>
              <a:rPr lang="en-US" dirty="0"/>
              <a:t>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DD2B0-2291-EBA3-B39F-7BE77082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FB28-95E2-1499-8694-B5991FE9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8C8B-AADA-AEB1-9B57-F9F8ADE1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50F7-ACE4-5DB8-590A-B3D6F8A58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95"/>
          <a:stretch/>
        </p:blipFill>
        <p:spPr>
          <a:xfrm>
            <a:off x="2295657" y="3614391"/>
            <a:ext cx="4552686" cy="6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0A75F-5CCE-7B24-8491-281493CF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Locally installed the module and tried</a:t>
            </a:r>
            <a:r>
              <a:rPr lang="de-DE" altLang="zh-CN" dirty="0"/>
              <a:t> out different parameters to understand the model with 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Example 1: MAX-CUT with the CIM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A6269-E4EF-391C-1DC5-D5836F58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9ED5-FAD6-EDBA-195B-ABC26DBE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F005-5942-1D29-AF8F-9131C0D5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B52F-96E9-E1BA-DAE9-B5D9081E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0691D-8C1D-06C5-ABB5-8112FC11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3" y="2587398"/>
            <a:ext cx="4538891" cy="382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A2337-935A-F112-49E4-3D4428400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1" r="3324"/>
          <a:stretch/>
        </p:blipFill>
        <p:spPr>
          <a:xfrm>
            <a:off x="4793611" y="2677552"/>
            <a:ext cx="4099564" cy="30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5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70BE99-F4AF-558F-9E0D-E289492E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Found further possible model to investigate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Monte Carlo simulation of the </a:t>
            </a:r>
            <a:r>
              <a:rPr lang="en-US" dirty="0" err="1"/>
              <a:t>Ising</a:t>
            </a:r>
            <a:r>
              <a:rPr lang="en-US" dirty="0"/>
              <a:t> model:</a:t>
            </a:r>
          </a:p>
          <a:p>
            <a:pPr marL="457200" lvl="1" indent="0">
              <a:buNone/>
            </a:pPr>
            <a:r>
              <a:rPr lang="en-US" sz="1400" dirty="0">
                <a:hlinkClick r:id="rId2"/>
              </a:rPr>
              <a:t>https://github.com/jfaraudo/Ising-model</a:t>
            </a:r>
            <a:r>
              <a:rPr lang="en-US" sz="1400" dirty="0"/>
              <a:t> </a:t>
            </a:r>
          </a:p>
          <a:p>
            <a:pPr lvl="1"/>
            <a:r>
              <a:rPr lang="en-US" dirty="0"/>
              <a:t>Simulation of the experiment from paper:</a:t>
            </a:r>
          </a:p>
          <a:p>
            <a:pPr marL="457200" lvl="1" indent="0">
              <a:buNone/>
            </a:pPr>
            <a:r>
              <a:rPr lang="en-US" sz="1400" dirty="0" err="1"/>
              <a:t>Böhm</a:t>
            </a:r>
            <a:r>
              <a:rPr lang="en-US" sz="1400" dirty="0"/>
              <a:t>, F., </a:t>
            </a:r>
            <a:r>
              <a:rPr lang="en-US" sz="1400" dirty="0" err="1"/>
              <a:t>Verschaffelt</a:t>
            </a:r>
            <a:r>
              <a:rPr lang="en-US" sz="1400" dirty="0"/>
              <a:t>, G. &amp; Van der Sande, G. A poor man’s coherent </a:t>
            </a:r>
            <a:r>
              <a:rPr lang="en-US" sz="1400" dirty="0" err="1"/>
              <a:t>Ising</a:t>
            </a:r>
            <a:r>
              <a:rPr lang="en-US" sz="1400" dirty="0"/>
              <a:t> machine based on opto-electronic feedback systems for solving optimization problems. Nat </a:t>
            </a:r>
            <a:r>
              <a:rPr lang="en-US" sz="1400" dirty="0" err="1"/>
              <a:t>Commun</a:t>
            </a:r>
            <a:r>
              <a:rPr lang="en-US" sz="1400" dirty="0"/>
              <a:t> 10, 3538 (2019). </a:t>
            </a:r>
            <a:r>
              <a:rPr lang="en-US" sz="1400" dirty="0">
                <a:hlinkClick r:id="rId3"/>
              </a:rPr>
              <a:t>https://doi.org/10.1038/s41467-019-11484-3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>
                <a:hlinkClick r:id="rId4"/>
              </a:rPr>
              <a:t>https://github.com/gautham-umasankar/Ising_model/tree/master</a:t>
            </a:r>
            <a:r>
              <a:rPr lang="en-US" sz="1400" dirty="0"/>
              <a:t> 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B1FAC-0E83-A7A3-665A-43923F8A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9F37-D6CA-1B33-2ED1-F35B29DC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FC8C-6D3D-138C-8396-AC6603B5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5FC4-DC1D-3440-29D1-52C121A4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72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times}&#10;\usepackage{amsmath}&#10;\usepackage{color}&#10;\def\blue{\color[rgb]{0.0,0.2,0.6}}&#10;\def\black{\color[rgb]{0.0,0.0,0.0}}&#10;\def\red{\color[rgb]{0.88,0.15,0.05}}&#10;\def\green{\color[rgb]{0.10,0.55,0.18}}&#10;&#10;\begin{document}&#10;\blue&#10;$$&#10;\end{document}&#10;&#10;&#10;"/>
  <p:tag name="TEX2PS" val="latex $(base).tex; dvips -D $(res) -E -o $(base).ps $(base).dvi"/>
  <p:tag name="TEX2PSBATCH" val="latex --interaction=nonstopmode $(base).tex; dvips -D $(res) -E -o $(base).ps $(base).dvi"/>
  <p:tag name="DEFAULTBITMAP" val="bmp16m"/>
  <p:tag name="DEFAULTBLEND" val="False"/>
  <p:tag name="DEFAULTTRANSPARENT" val="False"/>
  <p:tag name="DEFAULTRESOLUTION" val="600"/>
  <p:tag name="DEFAULTMAGNIFICATION" val="2"/>
  <p:tag name="DEFAULTFONTSIZE" val="10"/>
  <p:tag name="DEFAULTWIDTH" val="607"/>
  <p:tag name="DEFAULTHEIGHT" val="651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24713</TotalTime>
  <Words>2886</Words>
  <Application>Microsoft Office PowerPoint</Application>
  <PresentationFormat>Letter Paper (8.5x11 in)</PresentationFormat>
  <Paragraphs>283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-apple-system</vt:lpstr>
      <vt:lpstr>ＭＳ Ｐゴシック</vt:lpstr>
      <vt:lpstr>Aptos</vt:lpstr>
      <vt:lpstr>Arial</vt:lpstr>
      <vt:lpstr>Cambria Math</vt:lpstr>
      <vt:lpstr>Open Sans</vt:lpstr>
      <vt:lpstr>Times New Roman</vt:lpstr>
      <vt:lpstr>Verdana</vt:lpstr>
      <vt:lpstr>Webdings</vt:lpstr>
      <vt:lpstr>Wingdings</vt:lpstr>
      <vt:lpstr>1_Custom Design</vt:lpstr>
      <vt:lpstr>PowerPoint Presentation</vt:lpstr>
      <vt:lpstr>Outline</vt:lpstr>
      <vt:lpstr>Main Tasks</vt:lpstr>
      <vt:lpstr>Week 1</vt:lpstr>
      <vt:lpstr>PowerPoint Presentation</vt:lpstr>
      <vt:lpstr>Simulation</vt:lpstr>
      <vt:lpstr>Week 2-3</vt:lpstr>
      <vt:lpstr>PowerPoint Presentation</vt:lpstr>
      <vt:lpstr>PowerPoint Presentation</vt:lpstr>
      <vt:lpstr>Week 4</vt:lpstr>
      <vt:lpstr>Week 5</vt:lpstr>
      <vt:lpstr>Week 6-9</vt:lpstr>
      <vt:lpstr>PowerPoint Presentation</vt:lpstr>
      <vt:lpstr>Week 10  </vt:lpstr>
      <vt:lpstr>Max-cut </vt:lpstr>
      <vt:lpstr>Week 11 </vt:lpstr>
      <vt:lpstr>Week 12</vt:lpstr>
      <vt:lpstr>Week 13</vt:lpstr>
      <vt:lpstr>Week 14-15 Literature Review</vt:lpstr>
      <vt:lpstr>DOPO Based CIM </vt:lpstr>
      <vt:lpstr>PowerPoint Presentation</vt:lpstr>
      <vt:lpstr>Opto-electronic Oscillator (OEO) Based Ising Machine</vt:lpstr>
      <vt:lpstr>Other Integrated Kerr Ising Machines</vt:lpstr>
      <vt:lpstr>Week 16: Free Carrier and Thermal</vt:lpstr>
      <vt:lpstr>The Temporal Dynamics of SOI Microresonator  Self-pulsing</vt:lpstr>
      <vt:lpstr>PowerPoint Presentation</vt:lpstr>
      <vt:lpstr>TO Modelling in MR with Lateral PIN Junctions for Active Free Carrier Removal.</vt:lpstr>
      <vt:lpstr>Free-carrier Oscillations (FCO)</vt:lpstr>
      <vt:lpstr>PowerPoint Presentation</vt:lpstr>
      <vt:lpstr>Week 17 Waveguide Field Solvers</vt:lpstr>
      <vt:lpstr>Femwell</vt:lpstr>
      <vt:lpstr>Femwell</vt:lpstr>
      <vt:lpstr>Femwell</vt:lpstr>
      <vt:lpstr>Femwell</vt:lpstr>
      <vt:lpstr>MEEP</vt:lpstr>
      <vt:lpstr>Week 18-21 Solve Coupled ODEs</vt:lpstr>
      <vt:lpstr>PowerPoint Presentation</vt:lpstr>
      <vt:lpstr> Normalized Equations and Linear Stability Analysis</vt:lpstr>
    </vt:vector>
  </TitlesOfParts>
  <Company>privat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Nutzer</dc:creator>
  <cp:lastModifiedBy>8885e7e8, edd75333</cp:lastModifiedBy>
  <cp:revision>5813</cp:revision>
  <cp:lastPrinted>2015-08-05T19:39:39Z</cp:lastPrinted>
  <dcterms:created xsi:type="dcterms:W3CDTF">2001-11-06T08:04:54Z</dcterms:created>
  <dcterms:modified xsi:type="dcterms:W3CDTF">2024-11-07T10:53:39Z</dcterms:modified>
</cp:coreProperties>
</file>